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582" r:id="rId2"/>
    <p:sldId id="942" r:id="rId3"/>
    <p:sldId id="943" r:id="rId4"/>
    <p:sldId id="938" r:id="rId5"/>
    <p:sldId id="952" r:id="rId6"/>
    <p:sldId id="947" r:id="rId7"/>
    <p:sldId id="956" r:id="rId8"/>
    <p:sldId id="957" r:id="rId9"/>
    <p:sldId id="944" r:id="rId10"/>
    <p:sldId id="954" r:id="rId11"/>
    <p:sldId id="955" r:id="rId12"/>
    <p:sldId id="946" r:id="rId13"/>
    <p:sldId id="951" r:id="rId14"/>
    <p:sldId id="897" r:id="rId15"/>
    <p:sldId id="950" r:id="rId16"/>
    <p:sldId id="958" r:id="rId17"/>
  </p:sldIdLst>
  <p:sldSz cx="9144000" cy="5143500" type="screen16x9"/>
  <p:notesSz cx="6735763" cy="9866313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3429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685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0287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1714500" algn="l" defTabSz="6858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057400" algn="l" defTabSz="6858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2400300" algn="l" defTabSz="6858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2743200" algn="l" defTabSz="6858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5D000"/>
    <a:srgbClr val="3E6D82"/>
    <a:srgbClr val="2B3616"/>
    <a:srgbClr val="F1D8D7"/>
    <a:srgbClr val="EFD2D1"/>
    <a:srgbClr val="ECCBCA"/>
    <a:srgbClr val="F7EAE9"/>
    <a:srgbClr val="FFFFFF"/>
    <a:srgbClr val="F9EEED"/>
    <a:srgbClr val="F5E4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Средний стиль 3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D03447BB-5D67-496B-8E87-E561075AD55C}" styleName="Темный стиль 1 —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17" autoAdjust="0"/>
    <p:restoredTop sz="94065" autoAdjust="0"/>
  </p:normalViewPr>
  <p:slideViewPr>
    <p:cSldViewPr>
      <p:cViewPr varScale="1">
        <p:scale>
          <a:sx n="89" d="100"/>
          <a:sy n="89" d="100"/>
        </p:scale>
        <p:origin x="828" y="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84" d="100"/>
        <a:sy n="184" d="100"/>
      </p:scale>
      <p:origin x="0" y="-112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9565" cy="493868"/>
          </a:xfrm>
          <a:prstGeom prst="rect">
            <a:avLst/>
          </a:prstGeom>
        </p:spPr>
        <p:txBody>
          <a:bodyPr vert="horz" lIns="90742" tIns="45371" rIns="90742" bIns="45371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627" y="1"/>
            <a:ext cx="2919565" cy="493868"/>
          </a:xfrm>
          <a:prstGeom prst="rect">
            <a:avLst/>
          </a:prstGeom>
        </p:spPr>
        <p:txBody>
          <a:bodyPr vert="horz" wrap="square" lIns="90742" tIns="45371" rIns="90742" bIns="4537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8FD7487-AA17-458D-904E-93B85C2FDC3F}" type="datetimeFigureOut">
              <a:rPr lang="ru-RU" altLang="ru-RU"/>
              <a:pPr>
                <a:defRPr/>
              </a:pPr>
              <a:t>22.12.2022</a:t>
            </a:fld>
            <a:endParaRPr lang="ru-RU" alt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42" tIns="45371" rIns="90742" bIns="45371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263" y="4686224"/>
            <a:ext cx="5389240" cy="4440077"/>
          </a:xfrm>
          <a:prstGeom prst="rect">
            <a:avLst/>
          </a:prstGeom>
        </p:spPr>
        <p:txBody>
          <a:bodyPr vert="horz" wrap="square" lIns="90742" tIns="45371" rIns="90742" bIns="4537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0869"/>
            <a:ext cx="2919565" cy="493867"/>
          </a:xfrm>
          <a:prstGeom prst="rect">
            <a:avLst/>
          </a:prstGeom>
        </p:spPr>
        <p:txBody>
          <a:bodyPr vert="horz" lIns="90742" tIns="45371" rIns="90742" bIns="45371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627" y="9370869"/>
            <a:ext cx="2919565" cy="493867"/>
          </a:xfrm>
          <a:prstGeom prst="rect">
            <a:avLst/>
          </a:prstGeom>
        </p:spPr>
        <p:txBody>
          <a:bodyPr vert="horz" wrap="square" lIns="90742" tIns="45371" rIns="90742" bIns="4537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/>
            </a:lvl1pPr>
          </a:lstStyle>
          <a:p>
            <a:fld id="{8962C805-630A-4B29-A603-DBE7510E325F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+mn-lt"/>
        <a:ea typeface="Arial" charset="0"/>
        <a:cs typeface="Arial" panose="020B0604020202020204" pitchFamily="34" charset="0"/>
      </a:defRPr>
    </a:lvl1pPr>
    <a:lvl2pPr marL="342900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+mn-lt"/>
        <a:ea typeface="Arial" charset="0"/>
        <a:cs typeface="Arial" panose="020B0604020202020204" pitchFamily="34" charset="0"/>
      </a:defRPr>
    </a:lvl2pPr>
    <a:lvl3pPr marL="685800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+mn-lt"/>
        <a:ea typeface="Arial" charset="0"/>
        <a:cs typeface="Arial" panose="020B0604020202020204" pitchFamily="34" charset="0"/>
      </a:defRPr>
    </a:lvl3pPr>
    <a:lvl4pPr marL="1028700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+mn-lt"/>
        <a:ea typeface="Arial" charset="0"/>
        <a:cs typeface="Arial" panose="020B0604020202020204" pitchFamily="34" charset="0"/>
      </a:defRPr>
    </a:lvl4pPr>
    <a:lvl5pPr marL="1371600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+mn-lt"/>
        <a:ea typeface="Arial" charset="0"/>
        <a:cs typeface="Arial" panose="020B0604020202020204" pitchFamily="34" charset="0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ru-RU" altLang="ru-RU" dirty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37373" indent="-28360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34421" indent="-22688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88187" indent="-22688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41955" indent="-22688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495724" indent="-22688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49492" indent="-22688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03260" indent="-22688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57028" indent="-22688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8C0BCA7A-6588-4A2F-947F-EC53D8E1A411}" type="slidenum">
              <a:rPr kumimoji="0" lang="ru-RU" altLang="ru-RU"/>
              <a:pPr/>
              <a:t>1</a:t>
            </a:fld>
            <a:endParaRPr kumimoji="0"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ru-RU" altLang="ru-RU" dirty="0"/>
          </a:p>
        </p:txBody>
      </p:sp>
      <p:sp>
        <p:nvSpPr>
          <p:cNvPr id="71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38479" indent="-284031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36122" indent="-22722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0569" indent="-22722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45018" indent="-22722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499467" indent="-2272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53916" indent="-2272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08365" indent="-2272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62814" indent="-2272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defTabSz="907633">
              <a:defRPr/>
            </a:pPr>
            <a:fld id="{D029DFE8-5A7E-4AD1-B707-10DB879B7996}" type="slidenum">
              <a:rPr kumimoji="0" lang="ru-RU" altLang="ru-RU">
                <a:solidFill>
                  <a:prstClr val="black"/>
                </a:solidFill>
              </a:rPr>
              <a:pPr defTabSz="907633">
                <a:defRPr/>
              </a:pPr>
              <a:t>2</a:t>
            </a:fld>
            <a:endParaRPr kumimoji="0"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8875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ru-RU" altLang="ru-RU" dirty="0"/>
          </a:p>
        </p:txBody>
      </p:sp>
      <p:sp>
        <p:nvSpPr>
          <p:cNvPr id="71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38479" indent="-284031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36122" indent="-22722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0569" indent="-22722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45018" indent="-22722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499467" indent="-2272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53916" indent="-2272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08365" indent="-2272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62814" indent="-2272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defTabSz="907633">
              <a:defRPr/>
            </a:pPr>
            <a:fld id="{D029DFE8-5A7E-4AD1-B707-10DB879B7996}" type="slidenum">
              <a:rPr kumimoji="0" lang="ru-RU" altLang="ru-RU">
                <a:solidFill>
                  <a:prstClr val="black"/>
                </a:solidFill>
              </a:rPr>
              <a:pPr defTabSz="907633">
                <a:defRPr/>
              </a:pPr>
              <a:t>3</a:t>
            </a:fld>
            <a:endParaRPr kumimoji="0"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835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>
            <a:extLst>
              <a:ext uri="{FF2B5EF4-FFF2-40B4-BE49-F238E27FC236}">
                <a16:creationId xmlns:a16="http://schemas.microsoft.com/office/drawing/2014/main" id="{FED97D36-CDE7-4799-85F4-97994E6C691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>
            <a:extLst>
              <a:ext uri="{FF2B5EF4-FFF2-40B4-BE49-F238E27FC236}">
                <a16:creationId xmlns:a16="http://schemas.microsoft.com/office/drawing/2014/main" id="{0A8CC31C-B83D-4519-A632-99A197F83F3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15364" name="Номер слайда 3">
            <a:extLst>
              <a:ext uri="{FF2B5EF4-FFF2-40B4-BE49-F238E27FC236}">
                <a16:creationId xmlns:a16="http://schemas.microsoft.com/office/drawing/2014/main" id="{DC6158CD-2038-4DF3-B80A-C9D5270136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37452" indent="-28363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34542" indent="-226908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88359" indent="-226908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42175" indent="-226908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495992" indent="-22690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49809" indent="-22690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03625" indent="-22690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57442" indent="-22690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DC4DAFCB-F5EF-4B2A-9D1A-46C2E8D3ABF2}" type="slidenum">
              <a:rPr kumimoji="0" lang="ru-RU" altLang="ru-RU" smtClean="0"/>
              <a:pPr/>
              <a:t>4</a:t>
            </a:fld>
            <a:endParaRPr kumimoji="0" lang="ru-RU" alt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37373" indent="-28360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34421" indent="-22688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88187" indent="-22688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41955" indent="-22688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495724" indent="-22688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49492" indent="-22688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03260" indent="-22688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57028" indent="-22688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52757733-75C8-4D77-9C63-D70DE5D770BA}" type="slidenum">
              <a:rPr kumimoji="0" lang="ru-RU" altLang="ru-RU"/>
              <a:pPr/>
              <a:t>5</a:t>
            </a:fld>
            <a:endParaRPr kumimoji="0" lang="ru-RU" altLang="ru-RU"/>
          </a:p>
        </p:txBody>
      </p:sp>
    </p:spTree>
    <p:extLst>
      <p:ext uri="{BB962C8B-B14F-4D97-AF65-F5344CB8AC3E}">
        <p14:creationId xmlns:p14="http://schemas.microsoft.com/office/powerpoint/2010/main" val="16371327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37373" indent="-28360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34421" indent="-22688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88187" indent="-22688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41955" indent="-22688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495724" indent="-22688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49492" indent="-22688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03260" indent="-22688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57028" indent="-22688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52757733-75C8-4D77-9C63-D70DE5D770BA}" type="slidenum">
              <a:rPr kumimoji="0" lang="ru-RU" altLang="ru-RU"/>
              <a:pPr/>
              <a:t>6</a:t>
            </a:fld>
            <a:endParaRPr kumimoji="0" lang="ru-RU" altLang="ru-RU"/>
          </a:p>
        </p:txBody>
      </p:sp>
    </p:spTree>
    <p:extLst>
      <p:ext uri="{BB962C8B-B14F-4D97-AF65-F5344CB8AC3E}">
        <p14:creationId xmlns:p14="http://schemas.microsoft.com/office/powerpoint/2010/main" val="11402154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37373" indent="-28360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34421" indent="-22688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88187" indent="-22688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41955" indent="-22688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495724" indent="-22688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49492" indent="-22688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03260" indent="-22688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57028" indent="-22688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52757733-75C8-4D77-9C63-D70DE5D770BA}" type="slidenum">
              <a:rPr kumimoji="0" lang="ru-RU" altLang="ru-RU"/>
              <a:pPr/>
              <a:t>7</a:t>
            </a:fld>
            <a:endParaRPr kumimoji="0" lang="ru-RU" altLang="ru-RU"/>
          </a:p>
        </p:txBody>
      </p:sp>
    </p:spTree>
    <p:extLst>
      <p:ext uri="{BB962C8B-B14F-4D97-AF65-F5344CB8AC3E}">
        <p14:creationId xmlns:p14="http://schemas.microsoft.com/office/powerpoint/2010/main" val="41230558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37373" indent="-28360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34421" indent="-22688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88187" indent="-22688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41955" indent="-22688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495724" indent="-22688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49492" indent="-22688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03260" indent="-22688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57028" indent="-22688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52757733-75C8-4D77-9C63-D70DE5D770BA}" type="slidenum">
              <a:rPr kumimoji="0" lang="ru-RU" altLang="ru-RU"/>
              <a:pPr/>
              <a:t>8</a:t>
            </a:fld>
            <a:endParaRPr kumimoji="0" lang="ru-RU" altLang="ru-RU"/>
          </a:p>
        </p:txBody>
      </p:sp>
    </p:spTree>
    <p:extLst>
      <p:ext uri="{BB962C8B-B14F-4D97-AF65-F5344CB8AC3E}">
        <p14:creationId xmlns:p14="http://schemas.microsoft.com/office/powerpoint/2010/main" val="24531034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37373" indent="-28360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34421" indent="-22688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88187" indent="-22688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41955" indent="-22688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495724" indent="-22688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49492" indent="-22688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03260" indent="-22688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57028" indent="-22688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52757733-75C8-4D77-9C63-D70DE5D770BA}" type="slidenum">
              <a:rPr kumimoji="0" lang="ru-RU" altLang="ru-RU"/>
              <a:pPr/>
              <a:t>9</a:t>
            </a:fld>
            <a:endParaRPr kumimoji="0" lang="ru-RU" altLang="ru-RU"/>
          </a:p>
        </p:txBody>
      </p:sp>
    </p:spTree>
    <p:extLst>
      <p:ext uri="{BB962C8B-B14F-4D97-AF65-F5344CB8AC3E}">
        <p14:creationId xmlns:p14="http://schemas.microsoft.com/office/powerpoint/2010/main" val="23933502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37373" indent="-28360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34421" indent="-22688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88187" indent="-22688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41955" indent="-22688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495724" indent="-22688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49492" indent="-22688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03260" indent="-22688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57028" indent="-22688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52757733-75C8-4D77-9C63-D70DE5D770BA}" type="slidenum">
              <a:rPr kumimoji="0" lang="ru-RU" altLang="ru-RU"/>
              <a:pPr/>
              <a:t>10</a:t>
            </a:fld>
            <a:endParaRPr kumimoji="0" lang="ru-RU" altLang="ru-RU"/>
          </a:p>
        </p:txBody>
      </p:sp>
    </p:spTree>
    <p:extLst>
      <p:ext uri="{BB962C8B-B14F-4D97-AF65-F5344CB8AC3E}">
        <p14:creationId xmlns:p14="http://schemas.microsoft.com/office/powerpoint/2010/main" val="25535477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37373" indent="-28360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34421" indent="-22688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88187" indent="-22688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41955" indent="-22688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495724" indent="-22688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49492" indent="-22688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03260" indent="-22688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57028" indent="-22688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52757733-75C8-4D77-9C63-D70DE5D770BA}" type="slidenum">
              <a:rPr kumimoji="0" lang="ru-RU" altLang="ru-RU"/>
              <a:pPr/>
              <a:t>11</a:t>
            </a:fld>
            <a:endParaRPr kumimoji="0" lang="ru-RU" altLang="ru-RU"/>
          </a:p>
        </p:txBody>
      </p:sp>
    </p:spTree>
    <p:extLst>
      <p:ext uri="{BB962C8B-B14F-4D97-AF65-F5344CB8AC3E}">
        <p14:creationId xmlns:p14="http://schemas.microsoft.com/office/powerpoint/2010/main" val="34465729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37373" indent="-28360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34421" indent="-22688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88187" indent="-22688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41955" indent="-22688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495724" indent="-22688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49492" indent="-22688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03260" indent="-22688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57028" indent="-22688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52757733-75C8-4D77-9C63-D70DE5D770BA}" type="slidenum">
              <a:rPr kumimoji="0" lang="ru-RU" altLang="ru-RU"/>
              <a:pPr/>
              <a:t>12</a:t>
            </a:fld>
            <a:endParaRPr kumimoji="0" lang="ru-RU" altLang="ru-RU"/>
          </a:p>
        </p:txBody>
      </p:sp>
    </p:spTree>
    <p:extLst>
      <p:ext uri="{BB962C8B-B14F-4D97-AF65-F5344CB8AC3E}">
        <p14:creationId xmlns:p14="http://schemas.microsoft.com/office/powerpoint/2010/main" val="27255220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37373" indent="-28360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34421" indent="-22688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88187" indent="-22688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41955" indent="-22688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495724" indent="-22688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49492" indent="-22688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03260" indent="-22688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57028" indent="-22688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52757733-75C8-4D77-9C63-D70DE5D770BA}" type="slidenum">
              <a:rPr kumimoji="0" lang="ru-RU" altLang="ru-RU"/>
              <a:pPr/>
              <a:t>13</a:t>
            </a:fld>
            <a:endParaRPr kumimoji="0" lang="ru-RU" altLang="ru-RU"/>
          </a:p>
        </p:txBody>
      </p:sp>
    </p:spTree>
    <p:extLst>
      <p:ext uri="{BB962C8B-B14F-4D97-AF65-F5344CB8AC3E}">
        <p14:creationId xmlns:p14="http://schemas.microsoft.com/office/powerpoint/2010/main" val="17934169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37373" indent="-28360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34421" indent="-22688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88187" indent="-22688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41955" indent="-22688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495724" indent="-22688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49492" indent="-22688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03260" indent="-22688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57028" indent="-22688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52757733-75C8-4D77-9C63-D70DE5D770BA}" type="slidenum">
              <a:rPr kumimoji="0" lang="ru-RU" altLang="ru-RU"/>
              <a:pPr/>
              <a:t>14</a:t>
            </a:fld>
            <a:endParaRPr kumimoji="0" lang="ru-RU" alt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37373" indent="-28360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34421" indent="-22688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88187" indent="-22688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41955" indent="-22688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495724" indent="-22688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49492" indent="-22688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03260" indent="-22688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57028" indent="-22688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52757733-75C8-4D77-9C63-D70DE5D770BA}" type="slidenum">
              <a:rPr kumimoji="0" lang="ru-RU" altLang="ru-RU"/>
              <a:pPr/>
              <a:t>16</a:t>
            </a:fld>
            <a:endParaRPr kumimoji="0" lang="ru-RU" altLang="ru-RU"/>
          </a:p>
        </p:txBody>
      </p:sp>
    </p:spTree>
    <p:extLst>
      <p:ext uri="{BB962C8B-B14F-4D97-AF65-F5344CB8AC3E}">
        <p14:creationId xmlns:p14="http://schemas.microsoft.com/office/powerpoint/2010/main" val="1134496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4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91C7A0-0210-4E5C-873B-C7A874A82C6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947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0B0964-A6A0-4DFE-8F42-A4408B2C661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10294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81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592852-8471-4135-B822-F290D59CC0E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94554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4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4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465BBD-A9EE-466A-AE02-7CAE55AB615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1423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298CE7-1F69-487F-9760-24EC05B6FF3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16768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BD3AF2-A2BD-44B8-94EE-F127584563E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88855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D0C291-BA4F-4B03-9E95-6A896D54756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06595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D9B126-1613-4285-8CBF-A742513135C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75581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288563-C379-4FEB-8426-5564A8E753C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05479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E8A423-96B9-4A21-BEEB-AEA9BE0689C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93403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1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1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A176D3-4AB8-404D-8AD2-DDF0F7054C9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62815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kumimoji="0"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900">
                <a:solidFill>
                  <a:srgbClr val="898989"/>
                </a:solidFill>
              </a:defRPr>
            </a:lvl1pPr>
          </a:lstStyle>
          <a:p>
            <a:fld id="{F4320A06-C3A5-4362-8181-2EFD52BAEEFD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300" kern="1200">
          <a:solidFill>
            <a:schemeClr val="tx1"/>
          </a:solidFill>
          <a:latin typeface="+mj-lt"/>
          <a:ea typeface="Arial" charset="0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300">
          <a:solidFill>
            <a:schemeClr val="tx1"/>
          </a:solidFill>
          <a:latin typeface="Calibri" panose="020F0502020204030204" pitchFamily="34" charset="0"/>
          <a:ea typeface="Arial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300">
          <a:solidFill>
            <a:schemeClr val="tx1"/>
          </a:solidFill>
          <a:latin typeface="Calibri" panose="020F0502020204030204" pitchFamily="34" charset="0"/>
          <a:ea typeface="Arial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300">
          <a:solidFill>
            <a:schemeClr val="tx1"/>
          </a:solidFill>
          <a:latin typeface="Calibri" panose="020F0502020204030204" pitchFamily="34" charset="0"/>
          <a:ea typeface="Arial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300">
          <a:solidFill>
            <a:schemeClr val="tx1"/>
          </a:solidFill>
          <a:latin typeface="Calibri" panose="020F0502020204030204" pitchFamily="34" charset="0"/>
          <a:ea typeface="Arial" charset="0"/>
          <a:cs typeface="Arial" panose="020B0604020202020204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kumimoji="1" sz="3300">
          <a:solidFill>
            <a:schemeClr val="tx1"/>
          </a:solidFill>
          <a:latin typeface="Calibri" panose="020F0502020204030204" pitchFamily="34" charset="0"/>
          <a:cs typeface="Arial" panose="020B0604020202020204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kumimoji="1" sz="3300">
          <a:solidFill>
            <a:schemeClr val="tx1"/>
          </a:solidFill>
          <a:latin typeface="Calibri" panose="020F0502020204030204" pitchFamily="34" charset="0"/>
          <a:cs typeface="Arial" panose="020B0604020202020204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kumimoji="1" sz="3300">
          <a:solidFill>
            <a:schemeClr val="tx1"/>
          </a:solidFill>
          <a:latin typeface="Calibri" panose="020F0502020204030204" pitchFamily="34" charset="0"/>
          <a:cs typeface="Arial" panose="020B0604020202020204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kumimoji="1" sz="3300">
          <a:solidFill>
            <a:schemeClr val="tx1"/>
          </a:solidFill>
          <a:latin typeface="Calibri" panose="020F0502020204030204" pitchFamily="34" charset="0"/>
          <a:cs typeface="Arial" panose="020B0604020202020204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Arial" charset="0"/>
          <a:cs typeface="Arial" panose="020B0604020202020204" pitchFamily="34" charset="0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100" kern="1200">
          <a:solidFill>
            <a:schemeClr val="tx1"/>
          </a:solidFill>
          <a:latin typeface="+mn-lt"/>
          <a:ea typeface="Arial" charset="0"/>
          <a:cs typeface="Arial" panose="020B0604020202020204" pitchFamily="34" charset="0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Arial" charset="0"/>
          <a:cs typeface="Arial" panose="020B0604020202020204" pitchFamily="34" charset="0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1500" kern="1200">
          <a:solidFill>
            <a:schemeClr val="tx1"/>
          </a:solidFill>
          <a:latin typeface="+mn-lt"/>
          <a:ea typeface="Arial" charset="0"/>
          <a:cs typeface="Arial" panose="020B0604020202020204" pitchFamily="34" charset="0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1500" kern="1200">
          <a:solidFill>
            <a:schemeClr val="tx1"/>
          </a:solidFill>
          <a:latin typeface="+mn-lt"/>
          <a:ea typeface="Arial" charset="0"/>
          <a:cs typeface="Arial" panose="020B0604020202020204" pitchFamily="34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54" name="Rectangle 3"/>
          <p:cNvSpPr txBox="1">
            <a:spLocks noChangeArrowheads="1"/>
          </p:cNvSpPr>
          <p:nvPr/>
        </p:nvSpPr>
        <p:spPr bwMode="auto">
          <a:xfrm>
            <a:off x="1012598" y="288758"/>
            <a:ext cx="4613325" cy="544115"/>
          </a:xfrm>
          <a:prstGeom prst="rect">
            <a:avLst/>
          </a:prstGeom>
          <a:noFill/>
          <a:ln>
            <a:noFill/>
          </a:ln>
        </p:spPr>
        <p:txBody>
          <a:bodyPr lIns="48968" tIns="24484" rIns="48968" bIns="24484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800" b="1" dirty="0" smtClean="0">
                <a:solidFill>
                  <a:srgbClr val="A88000"/>
                </a:solidFill>
                <a:latin typeface="Times New Roman" pitchFamily="18" charset="0"/>
                <a:cs typeface="Times New Roman" pitchFamily="18" charset="0"/>
              </a:rPr>
              <a:t>МИНИСТЕРСТВО ОБРАЗОВАНИЯ </a:t>
            </a:r>
            <a:endParaRPr lang="ru-RU" sz="1800" b="1" dirty="0">
              <a:solidFill>
                <a:srgbClr val="A8800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800" b="1" dirty="0">
                <a:solidFill>
                  <a:srgbClr val="A88000"/>
                </a:solidFill>
                <a:latin typeface="Times New Roman" pitchFamily="18" charset="0"/>
                <a:cs typeface="Times New Roman" pitchFamily="18" charset="0"/>
              </a:rPr>
              <a:t>ТВЕРСКОЙ ОБЛАСТИ</a:t>
            </a:r>
            <a:endParaRPr lang="en-US" sz="1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00" name="Заголовок 2"/>
          <p:cNvSpPr>
            <a:spLocks noGrp="1"/>
          </p:cNvSpPr>
          <p:nvPr>
            <p:ph type="ctrTitle"/>
          </p:nvPr>
        </p:nvSpPr>
        <p:spPr>
          <a:xfrm>
            <a:off x="1012598" y="1094388"/>
            <a:ext cx="7951890" cy="3131790"/>
          </a:xfrm>
        </p:spPr>
        <p:txBody>
          <a:bodyPr/>
          <a:lstStyle/>
          <a:p>
            <a:r>
              <a:rPr lang="ru-RU" altLang="ru-RU" sz="3600" b="1" dirty="0" smtClean="0">
                <a:latin typeface="Times New Roman" panose="02020603050405020304" pitchFamily="18" charset="0"/>
              </a:rPr>
              <a:t>О плане мероприятий </a:t>
            </a:r>
            <a:r>
              <a:rPr lang="ru-RU" altLang="ru-RU" sz="3600" b="1" dirty="0">
                <a:latin typeface="Times New Roman" panose="02020603050405020304" pitchFamily="18" charset="0"/>
              </a:rPr>
              <a:t>по подготовке и проведению </a:t>
            </a:r>
            <a:br>
              <a:rPr lang="ru-RU" altLang="ru-RU" sz="3600" b="1" dirty="0">
                <a:latin typeface="Times New Roman" panose="02020603050405020304" pitchFamily="18" charset="0"/>
              </a:rPr>
            </a:br>
            <a:r>
              <a:rPr lang="ru-RU" altLang="ru-RU" sz="3600" b="1" dirty="0">
                <a:latin typeface="Times New Roman" panose="02020603050405020304" pitchFamily="18" charset="0"/>
              </a:rPr>
              <a:t>в Тверской области в 2023 году Года педагога и наставника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2899767" y="4371950"/>
            <a:ext cx="41052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kumimoji="0" lang="ru-RU" altLang="ru-RU" sz="1600" b="1" dirty="0">
                <a:solidFill>
                  <a:srgbClr val="A8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Тверь</a:t>
            </a:r>
          </a:p>
          <a:p>
            <a:pPr algn="ctr" eaLnBrk="1" hangingPunct="1">
              <a:defRPr/>
            </a:pPr>
            <a:r>
              <a:rPr kumimoji="0" lang="ru-RU" altLang="ru-RU" sz="1600" b="1" dirty="0" smtClean="0">
                <a:solidFill>
                  <a:srgbClr val="A8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 декабря 2022 года </a:t>
            </a:r>
            <a:endParaRPr kumimoji="0" lang="ru-RU" altLang="ru-RU" sz="1600" b="1" dirty="0">
              <a:solidFill>
                <a:srgbClr val="A8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98" y="173157"/>
            <a:ext cx="720000" cy="9066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 txBox="1">
            <a:spLocks noChangeArrowheads="1"/>
          </p:cNvSpPr>
          <p:nvPr/>
        </p:nvSpPr>
        <p:spPr bwMode="auto">
          <a:xfrm>
            <a:off x="1012598" y="379729"/>
            <a:ext cx="8131402" cy="398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8968" tIns="24484" rIns="48968" bIns="24484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A88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ПРАВОВЫЕ ОСНОВАНИЯ И </a:t>
            </a:r>
            <a:r>
              <a:rPr kumimoji="1" lang="ru-RU" alt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88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ЦЕЛЬ</a:t>
            </a:r>
            <a:endParaRPr kumimoji="1" lang="ru-RU" altLang="ru-RU" sz="1800" b="1" i="0" u="none" strike="noStrike" kern="1200" cap="none" spc="0" normalizeH="0" baseline="0" noProof="0" dirty="0">
              <a:ln>
                <a:noFill/>
              </a:ln>
              <a:solidFill>
                <a:srgbClr val="A88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 bwMode="auto">
          <a:xfrm>
            <a:off x="2411760" y="1072629"/>
            <a:ext cx="0" cy="363600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1" name="TextBox 11"/>
          <p:cNvSpPr txBox="1">
            <a:spLocks noChangeArrowheads="1"/>
          </p:cNvSpPr>
          <p:nvPr/>
        </p:nvSpPr>
        <p:spPr bwMode="auto">
          <a:xfrm>
            <a:off x="1113489" y="1210525"/>
            <a:ext cx="133968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Правовые основания</a:t>
            </a:r>
          </a:p>
        </p:txBody>
      </p:sp>
      <p:sp>
        <p:nvSpPr>
          <p:cNvPr id="6152" name="TextBox 12"/>
          <p:cNvSpPr txBox="1">
            <a:spLocks noChangeArrowheads="1"/>
          </p:cNvSpPr>
          <p:nvPr/>
        </p:nvSpPr>
        <p:spPr bwMode="auto">
          <a:xfrm>
            <a:off x="1114836" y="3861478"/>
            <a:ext cx="13414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Цель</a:t>
            </a:r>
          </a:p>
        </p:txBody>
      </p:sp>
      <p:sp>
        <p:nvSpPr>
          <p:cNvPr id="14" name="Скругленный прямоугольник 13"/>
          <p:cNvSpPr/>
          <p:nvPr/>
        </p:nvSpPr>
        <p:spPr bwMode="auto">
          <a:xfrm>
            <a:off x="2483768" y="3782709"/>
            <a:ext cx="6048672" cy="911101"/>
          </a:xfrm>
          <a:prstGeom prst="roundRect">
            <a:avLst>
              <a:gd name="adj" fmla="val 6790"/>
            </a:avLst>
          </a:prstGeom>
          <a:noFill/>
          <a:ln w="127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indent="447675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lvl="0" indent="324000" algn="just">
              <a:defRPr/>
            </a:pPr>
            <a:r>
              <a:rPr lang="ru-RU" alt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Признание </a:t>
            </a:r>
            <a:r>
              <a:rPr lang="ru-RU" alt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особого статуса педагогических работников, в том числе осуществляющих наставническую </a:t>
            </a:r>
            <a:r>
              <a:rPr lang="ru-RU" alt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деятельность, повышение престижа профессии</a:t>
            </a:r>
            <a:endParaRPr kumimoji="1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 bwMode="auto">
          <a:xfrm>
            <a:off x="2483768" y="1059582"/>
            <a:ext cx="6048672" cy="2664000"/>
          </a:xfrm>
          <a:prstGeom prst="roundRect">
            <a:avLst>
              <a:gd name="adj" fmla="val 3026"/>
            </a:avLst>
          </a:prstGeom>
          <a:noFill/>
          <a:ln w="127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just">
              <a:spcAft>
                <a:spcPts val="0"/>
              </a:spcAft>
              <a:defRPr/>
            </a:pPr>
            <a:r>
              <a:rPr kumimoji="1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</a:t>
            </a:r>
            <a:r>
              <a:rPr lang="ru-RU" noProof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ункт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 Указа Президента Российской Федерации от 27.06.2022 № 401 «О проведении в Российской Федерации Года педагога и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наставника</a:t>
            </a:r>
            <a:r>
              <a:rPr kumimoji="1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</a:t>
            </a:r>
          </a:p>
          <a:p>
            <a:pPr lvl="0" algn="just">
              <a:spcAft>
                <a:spcPts val="0"/>
              </a:spcAft>
              <a:defRPr/>
            </a:pP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spcAft>
                <a:spcPts val="0"/>
              </a:spcAft>
              <a:defRPr/>
            </a:pPr>
            <a:r>
              <a:rPr kumimoji="1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 3. Рекомендовать органам</a:t>
            </a:r>
            <a:r>
              <a:rPr kumimoji="1" lang="ru-RU" sz="1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исполнительной власти субъектов Российской Федерации осуществлять мероприятия в рамках проводимого в Российской Федерации Года педагога и наставника</a:t>
            </a:r>
            <a:endParaRPr kumimoji="1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149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6909984" y="4803998"/>
            <a:ext cx="2133600" cy="27384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557213" indent="-214313">
              <a:spcBef>
                <a:spcPct val="20000"/>
              </a:spcBef>
              <a:buFont typeface="Arial" panose="020B0604020202020204" pitchFamily="34" charset="0"/>
              <a:buChar char="–"/>
              <a:defRPr kumimoji="1"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857250" indent="-171450">
              <a:spcBef>
                <a:spcPct val="20000"/>
              </a:spcBef>
              <a:buFont typeface="Arial" panose="020B0604020202020204" pitchFamily="34" charset="0"/>
              <a:buChar char="•"/>
              <a:defRPr kumimoji="1" sz="1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200150" indent="-171450">
              <a:spcBef>
                <a:spcPct val="20000"/>
              </a:spcBef>
              <a:buFont typeface="Arial" panose="020B0604020202020204" pitchFamily="34" charset="0"/>
              <a:buChar char="–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1543050" indent="-171450">
              <a:spcBef>
                <a:spcPct val="20000"/>
              </a:spcBef>
              <a:buFont typeface="Arial" panose="020B0604020202020204" pitchFamily="34" charset="0"/>
              <a:buChar char="»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598" y="173157"/>
            <a:ext cx="720000" cy="906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778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 txBox="1">
            <a:spLocks noChangeArrowheads="1"/>
          </p:cNvSpPr>
          <p:nvPr/>
        </p:nvSpPr>
        <p:spPr bwMode="auto">
          <a:xfrm>
            <a:off x="912182" y="204968"/>
            <a:ext cx="8131402" cy="398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8968" tIns="24484" rIns="48968" bIns="24484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ru-RU" alt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88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НАПРАВЛЕНИЯ ПЛАНА МЕРОПРИЯТИЙ</a:t>
            </a:r>
            <a:endParaRPr kumimoji="1" lang="ru-RU" altLang="ru-RU" sz="2000" b="1" i="0" u="none" strike="noStrike" kern="1200" cap="none" spc="0" normalizeH="0" baseline="0" noProof="0" dirty="0">
              <a:ln>
                <a:noFill/>
              </a:ln>
              <a:solidFill>
                <a:srgbClr val="A88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 bwMode="auto">
          <a:xfrm>
            <a:off x="1471243" y="961702"/>
            <a:ext cx="7056784" cy="597062"/>
          </a:xfrm>
          <a:prstGeom prst="roundRect">
            <a:avLst>
              <a:gd name="adj" fmla="val 3026"/>
            </a:avLst>
          </a:prstGeom>
          <a:noFill/>
          <a:ln w="127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indent="180975" algn="just">
              <a:lnSpc>
                <a:spcPts val="1900"/>
              </a:lnSpc>
              <a:spcAft>
                <a:spcPts val="400"/>
              </a:spcAft>
              <a:defRPr/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1. Организационные мероприятия по подготовке и открытию Года педагога и наставника</a:t>
            </a:r>
            <a:endParaRPr kumimoji="1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149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6909984" y="4803998"/>
            <a:ext cx="2133600" cy="27384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557213" indent="-214313">
              <a:spcBef>
                <a:spcPct val="20000"/>
              </a:spcBef>
              <a:buFont typeface="Arial" panose="020B0604020202020204" pitchFamily="34" charset="0"/>
              <a:buChar char="–"/>
              <a:defRPr kumimoji="1"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857250" indent="-171450">
              <a:spcBef>
                <a:spcPct val="20000"/>
              </a:spcBef>
              <a:buFont typeface="Arial" panose="020B0604020202020204" pitchFamily="34" charset="0"/>
              <a:buChar char="•"/>
              <a:defRPr kumimoji="1" sz="1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200150" indent="-171450">
              <a:spcBef>
                <a:spcPct val="20000"/>
              </a:spcBef>
              <a:buFont typeface="Arial" panose="020B0604020202020204" pitchFamily="34" charset="0"/>
              <a:buChar char="–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1543050" indent="-171450">
              <a:spcBef>
                <a:spcPct val="20000"/>
              </a:spcBef>
              <a:buFont typeface="Arial" panose="020B0604020202020204" pitchFamily="34" charset="0"/>
              <a:buChar char="»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598" y="173157"/>
            <a:ext cx="720000" cy="906670"/>
          </a:xfrm>
          <a:prstGeom prst="rect">
            <a:avLst/>
          </a:prstGeom>
        </p:spPr>
      </p:pic>
      <p:sp>
        <p:nvSpPr>
          <p:cNvPr id="10" name="Скругленный прямоугольник 15">
            <a:extLst>
              <a:ext uri="{FF2B5EF4-FFF2-40B4-BE49-F238E27FC236}">
                <a16:creationId xmlns:a16="http://schemas.microsoft.com/office/drawing/2014/main" id="{AA8357BA-7327-4544-BB45-6B098FC6E8C0}"/>
              </a:ext>
            </a:extLst>
          </p:cNvPr>
          <p:cNvSpPr/>
          <p:nvPr/>
        </p:nvSpPr>
        <p:spPr bwMode="auto">
          <a:xfrm>
            <a:off x="1471243" y="1670264"/>
            <a:ext cx="7056784" cy="541446"/>
          </a:xfrm>
          <a:prstGeom prst="roundRect">
            <a:avLst>
              <a:gd name="adj" fmla="val 3026"/>
            </a:avLst>
          </a:prstGeom>
          <a:noFill/>
          <a:ln w="127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indent="180975" algn="just">
              <a:lnSpc>
                <a:spcPts val="1900"/>
              </a:lnSpc>
              <a:spcAft>
                <a:spcPts val="400"/>
              </a:spcAft>
              <a:defRPr/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2. Мероприятия, направленные на развитие профессиональных педагогических сообществ</a:t>
            </a:r>
          </a:p>
        </p:txBody>
      </p:sp>
      <p:sp>
        <p:nvSpPr>
          <p:cNvPr id="13" name="Скругленный прямоугольник 15">
            <a:extLst>
              <a:ext uri="{FF2B5EF4-FFF2-40B4-BE49-F238E27FC236}">
                <a16:creationId xmlns:a16="http://schemas.microsoft.com/office/drawing/2014/main" id="{A49EDF76-B57E-47AA-BD12-E7120C2A96F3}"/>
              </a:ext>
            </a:extLst>
          </p:cNvPr>
          <p:cNvSpPr/>
          <p:nvPr/>
        </p:nvSpPr>
        <p:spPr bwMode="auto">
          <a:xfrm>
            <a:off x="1471243" y="2323210"/>
            <a:ext cx="7056784" cy="536572"/>
          </a:xfrm>
          <a:prstGeom prst="roundRect">
            <a:avLst>
              <a:gd name="adj" fmla="val 3026"/>
            </a:avLst>
          </a:prstGeom>
          <a:noFill/>
          <a:ln w="127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just">
              <a:lnSpc>
                <a:spcPts val="1900"/>
              </a:lnSpc>
              <a:spcAft>
                <a:spcPts val="400"/>
              </a:spcAft>
              <a:defRPr/>
            </a:pPr>
            <a:r>
              <a:rPr kumimoji="1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</a:t>
            </a: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Мероприятия по организации общественно-профессионального обсуждения роли педагога в современном обществе</a:t>
            </a:r>
          </a:p>
        </p:txBody>
      </p:sp>
      <p:sp>
        <p:nvSpPr>
          <p:cNvPr id="15" name="Скругленный прямоугольник 15">
            <a:extLst>
              <a:ext uri="{FF2B5EF4-FFF2-40B4-BE49-F238E27FC236}">
                <a16:creationId xmlns:a16="http://schemas.microsoft.com/office/drawing/2014/main" id="{12631BCA-7AE0-4665-9A07-B2F3922CDF4A}"/>
              </a:ext>
            </a:extLst>
          </p:cNvPr>
          <p:cNvSpPr/>
          <p:nvPr/>
        </p:nvSpPr>
        <p:spPr bwMode="auto">
          <a:xfrm>
            <a:off x="1471243" y="2974537"/>
            <a:ext cx="7056784" cy="533317"/>
          </a:xfrm>
          <a:prstGeom prst="roundRect">
            <a:avLst>
              <a:gd name="adj" fmla="val 3026"/>
            </a:avLst>
          </a:prstGeom>
          <a:noFill/>
          <a:ln w="127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just">
              <a:lnSpc>
                <a:spcPts val="1900"/>
              </a:lnSpc>
              <a:spcAft>
                <a:spcPts val="400"/>
              </a:spcAft>
              <a:defRPr/>
            </a:pPr>
            <a:r>
              <a:rPr kumimoji="1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</a:t>
            </a: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Мероприятия по формированию позитивного образа педагога средствами культуры и искусства</a:t>
            </a:r>
            <a:endParaRPr kumimoji="1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9" name="Скругленный прямоугольник 15">
            <a:extLst>
              <a:ext uri="{FF2B5EF4-FFF2-40B4-BE49-F238E27FC236}">
                <a16:creationId xmlns:a16="http://schemas.microsoft.com/office/drawing/2014/main" id="{12631BCA-7AE0-4665-9A07-B2F3922CDF4A}"/>
              </a:ext>
            </a:extLst>
          </p:cNvPr>
          <p:cNvSpPr/>
          <p:nvPr/>
        </p:nvSpPr>
        <p:spPr bwMode="auto">
          <a:xfrm>
            <a:off x="1471243" y="4299942"/>
            <a:ext cx="7056784" cy="517953"/>
          </a:xfrm>
          <a:prstGeom prst="roundRect">
            <a:avLst>
              <a:gd name="adj" fmla="val 3026"/>
            </a:avLst>
          </a:prstGeom>
          <a:noFill/>
          <a:ln w="127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just">
              <a:lnSpc>
                <a:spcPts val="1900"/>
              </a:lnSpc>
              <a:spcAft>
                <a:spcPts val="400"/>
              </a:spcAft>
              <a:defRPr/>
            </a:pPr>
            <a:r>
              <a:rPr kumimoji="1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</a:t>
            </a: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Мероприятия по формированию позитивного образа педагога с помощью средств массовой информации</a:t>
            </a:r>
            <a:endParaRPr kumimoji="1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1" name="Скругленный прямоугольник 15">
            <a:extLst>
              <a:ext uri="{FF2B5EF4-FFF2-40B4-BE49-F238E27FC236}">
                <a16:creationId xmlns:a16="http://schemas.microsoft.com/office/drawing/2014/main" id="{12631BCA-7AE0-4665-9A07-B2F3922CDF4A}"/>
              </a:ext>
            </a:extLst>
          </p:cNvPr>
          <p:cNvSpPr/>
          <p:nvPr/>
        </p:nvSpPr>
        <p:spPr bwMode="auto">
          <a:xfrm>
            <a:off x="1471243" y="3622609"/>
            <a:ext cx="7056784" cy="533317"/>
          </a:xfrm>
          <a:prstGeom prst="roundRect">
            <a:avLst>
              <a:gd name="adj" fmla="val 3026"/>
            </a:avLst>
          </a:prstGeom>
          <a:noFill/>
          <a:ln w="127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just">
              <a:lnSpc>
                <a:spcPts val="1900"/>
              </a:lnSpc>
              <a:spcAft>
                <a:spcPts val="400"/>
              </a:spcAft>
              <a:defRPr/>
            </a:pPr>
            <a:r>
              <a:rPr kumimoji="1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</a:t>
            </a: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Мероприятия </a:t>
            </a: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 обучающимися</a:t>
            </a:r>
            <a:endParaRPr kumimoji="1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4454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>
            <a:extLst>
              <a:ext uri="{FF2B5EF4-FFF2-40B4-BE49-F238E27FC236}">
                <a16:creationId xmlns:a16="http://schemas.microsoft.com/office/drawing/2014/main" id="{53D95E23-41D2-42D6-95CB-BAC3FEEA5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8687" y="267891"/>
            <a:ext cx="8024813" cy="375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8968" tIns="24484" rIns="48968" bIns="24484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2000" b="1" dirty="0">
                <a:solidFill>
                  <a:srgbClr val="A8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РЕАЛИЗАЦИИ </a:t>
            </a:r>
            <a:r>
              <a:rPr lang="ru-RU" altLang="ru-RU" sz="2000" b="1" dirty="0" smtClean="0">
                <a:solidFill>
                  <a:srgbClr val="A8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ПЛАНА МЕРОПРИЯТИЙ</a:t>
            </a:r>
            <a:endParaRPr lang="ru-RU" altLang="ru-RU" sz="2000" b="1" dirty="0">
              <a:solidFill>
                <a:srgbClr val="A8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9" name="Рисунок 1">
            <a:extLst>
              <a:ext uri="{FF2B5EF4-FFF2-40B4-BE49-F238E27FC236}">
                <a16:creationId xmlns:a16="http://schemas.microsoft.com/office/drawing/2014/main" id="{26C661CE-63CE-4B36-99F9-602E2C8DC1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5"/>
          <a:stretch>
            <a:fillRect/>
          </a:stretch>
        </p:blipFill>
        <p:spPr bwMode="auto">
          <a:xfrm>
            <a:off x="163117" y="117872"/>
            <a:ext cx="621506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C8A5D022-A10C-47B2-A5D6-000432A4A381}"/>
              </a:ext>
            </a:extLst>
          </p:cNvPr>
          <p:cNvCxnSpPr/>
          <p:nvPr/>
        </p:nvCxnSpPr>
        <p:spPr bwMode="auto">
          <a:xfrm rot="5400000">
            <a:off x="5982197" y="2928566"/>
            <a:ext cx="1393032" cy="53577"/>
          </a:xfrm>
          <a:prstGeom prst="line">
            <a:avLst/>
          </a:prstGeom>
          <a:ln w="22225">
            <a:solidFill>
              <a:schemeClr val="accent6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1423A3BF-00BC-4CEB-8326-CC89FAEB56C6}"/>
              </a:ext>
            </a:extLst>
          </p:cNvPr>
          <p:cNvCxnSpPr/>
          <p:nvPr/>
        </p:nvCxnSpPr>
        <p:spPr bwMode="auto">
          <a:xfrm>
            <a:off x="2633563" y="2633885"/>
            <a:ext cx="270272" cy="0"/>
          </a:xfrm>
          <a:prstGeom prst="straightConnector1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88A16CEC-EFE1-4310-AF79-5CB0E35EC17F}"/>
              </a:ext>
            </a:extLst>
          </p:cNvPr>
          <p:cNvSpPr/>
          <p:nvPr/>
        </p:nvSpPr>
        <p:spPr bwMode="auto">
          <a:xfrm>
            <a:off x="1376263" y="889398"/>
            <a:ext cx="3339753" cy="754524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5000"/>
              </a:lnSpc>
              <a:defRPr/>
            </a:pPr>
            <a:r>
              <a:rPr lang="ru-RU" altLang="ru-RU" b="1" dirty="0" smtClean="0">
                <a:solidFill>
                  <a:schemeClr val="tx1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Министерство образования Тверской области</a:t>
            </a:r>
            <a:endParaRPr lang="ru-RU" altLang="ru-RU" b="1" dirty="0">
              <a:solidFill>
                <a:schemeClr val="tx1"/>
              </a:solidFill>
              <a:latin typeface="Times New Roman" pitchFamily="18" charset="0"/>
              <a:ea typeface="Microsoft YaHei" pitchFamily="34" charset="-122"/>
              <a:cs typeface="Times New Roman" pitchFamily="18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66097B94-97D2-4F99-BCA9-F9B4E7CA86A6}"/>
              </a:ext>
            </a:extLst>
          </p:cNvPr>
          <p:cNvSpPr/>
          <p:nvPr/>
        </p:nvSpPr>
        <p:spPr bwMode="auto">
          <a:xfrm>
            <a:off x="1411804" y="1828650"/>
            <a:ext cx="3304212" cy="59908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5000"/>
              </a:lnSpc>
              <a:defRPr/>
            </a:pPr>
            <a:r>
              <a:rPr lang="ru-RU" altLang="ru-RU" b="1" dirty="0">
                <a:solidFill>
                  <a:schemeClr val="tx1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Органы местного самоуправления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2319D8D8-3252-4C5F-82E4-7970A7CBB2BB}"/>
              </a:ext>
            </a:extLst>
          </p:cNvPr>
          <p:cNvSpPr/>
          <p:nvPr/>
        </p:nvSpPr>
        <p:spPr bwMode="auto">
          <a:xfrm>
            <a:off x="1411804" y="3153416"/>
            <a:ext cx="3304212" cy="858390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5000"/>
              </a:lnSpc>
              <a:defRPr/>
            </a:pPr>
            <a:r>
              <a:rPr lang="ru-RU" altLang="ru-RU" b="1" dirty="0">
                <a:solidFill>
                  <a:schemeClr val="tx1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Учреждения </a:t>
            </a:r>
            <a:r>
              <a:rPr lang="ru-RU" altLang="ru-RU" b="1" dirty="0" smtClean="0">
                <a:solidFill>
                  <a:schemeClr val="tx1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культуры</a:t>
            </a:r>
            <a:endParaRPr lang="ru-RU" altLang="ru-RU" b="1" dirty="0">
              <a:solidFill>
                <a:schemeClr val="tx1"/>
              </a:solidFill>
              <a:latin typeface="Times New Roman" pitchFamily="18" charset="0"/>
              <a:ea typeface="Microsoft YaHei" pitchFamily="34" charset="-122"/>
              <a:cs typeface="Times New Roman" pitchFamily="18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38DEB1CD-05C1-461E-B536-F2F6FF6CDF4B}"/>
              </a:ext>
            </a:extLst>
          </p:cNvPr>
          <p:cNvSpPr/>
          <p:nvPr/>
        </p:nvSpPr>
        <p:spPr bwMode="auto">
          <a:xfrm>
            <a:off x="1411804" y="2496788"/>
            <a:ext cx="3304212" cy="577454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5000"/>
              </a:lnSpc>
              <a:defRPr/>
            </a:pPr>
            <a:r>
              <a:rPr lang="ru-RU" altLang="ru-RU" b="1" dirty="0">
                <a:solidFill>
                  <a:schemeClr val="tx1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Образовательные организации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DC46819D-74E2-428A-A08C-62BB707B5622}"/>
              </a:ext>
            </a:extLst>
          </p:cNvPr>
          <p:cNvSpPr/>
          <p:nvPr/>
        </p:nvSpPr>
        <p:spPr bwMode="auto">
          <a:xfrm>
            <a:off x="4860032" y="889397"/>
            <a:ext cx="3600400" cy="754525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5000"/>
              </a:lnSpc>
              <a:defRPr/>
            </a:pPr>
            <a:endParaRPr lang="ru-RU" altLang="ru-RU" b="1" dirty="0">
              <a:solidFill>
                <a:prstClr val="black"/>
              </a:solidFill>
              <a:latin typeface="Times New Roman" pitchFamily="18" charset="0"/>
              <a:ea typeface="Microsoft YaHei" pitchFamily="34" charset="-122"/>
              <a:cs typeface="Times New Roman" pitchFamily="18" charset="0"/>
            </a:endParaRPr>
          </a:p>
          <a:p>
            <a:pPr algn="ctr">
              <a:lnSpc>
                <a:spcPct val="105000"/>
              </a:lnSpc>
              <a:defRPr/>
            </a:pPr>
            <a:endParaRPr lang="ru-RU" altLang="ru-RU" b="1" dirty="0">
              <a:solidFill>
                <a:prstClr val="black"/>
              </a:solidFill>
              <a:latin typeface="Times New Roman" pitchFamily="18" charset="0"/>
              <a:ea typeface="Microsoft YaHei" pitchFamily="34" charset="-122"/>
              <a:cs typeface="Times New Roman" pitchFamily="18" charset="0"/>
            </a:endParaRPr>
          </a:p>
          <a:p>
            <a:pPr algn="ctr">
              <a:lnSpc>
                <a:spcPct val="105000"/>
              </a:lnSpc>
              <a:defRPr/>
            </a:pPr>
            <a:r>
              <a:rPr lang="ru-RU" altLang="ru-RU" b="1" dirty="0" smtClean="0">
                <a:solidFill>
                  <a:prstClr val="black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Министерство культуры Тверской области</a:t>
            </a:r>
            <a:endParaRPr lang="ru-RU" altLang="ru-RU" b="1" dirty="0">
              <a:solidFill>
                <a:prstClr val="black"/>
              </a:solidFill>
              <a:latin typeface="Times New Roman" pitchFamily="18" charset="0"/>
              <a:ea typeface="Microsoft YaHei" pitchFamily="34" charset="-122"/>
              <a:cs typeface="Times New Roman" pitchFamily="18" charset="0"/>
            </a:endParaRPr>
          </a:p>
          <a:p>
            <a:pPr algn="ctr">
              <a:lnSpc>
                <a:spcPct val="105000"/>
              </a:lnSpc>
              <a:defRPr/>
            </a:pPr>
            <a:endParaRPr lang="ru-RU" altLang="ru-RU" b="1" dirty="0">
              <a:solidFill>
                <a:prstClr val="black"/>
              </a:solidFill>
              <a:latin typeface="Times New Roman" pitchFamily="18" charset="0"/>
              <a:ea typeface="Microsoft YaHei" pitchFamily="34" charset="-122"/>
              <a:cs typeface="Times New Roman" pitchFamily="18" charset="0"/>
            </a:endParaRPr>
          </a:p>
          <a:p>
            <a:pPr algn="ctr">
              <a:lnSpc>
                <a:spcPct val="105000"/>
              </a:lnSpc>
              <a:defRPr/>
            </a:pPr>
            <a:endParaRPr lang="ru-RU" altLang="ru-RU" b="1" dirty="0">
              <a:latin typeface="Times New Roman" pitchFamily="18" charset="0"/>
              <a:ea typeface="Microsoft YaHei" pitchFamily="34" charset="-122"/>
              <a:cs typeface="Times New Roman" pitchFamily="18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D074DC19-8786-4A0F-B5C3-1ACBDA42CDCB}"/>
              </a:ext>
            </a:extLst>
          </p:cNvPr>
          <p:cNvSpPr/>
          <p:nvPr/>
        </p:nvSpPr>
        <p:spPr bwMode="auto">
          <a:xfrm>
            <a:off x="4913610" y="1796728"/>
            <a:ext cx="3618830" cy="613466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5000"/>
              </a:lnSpc>
              <a:defRPr/>
            </a:pPr>
            <a:r>
              <a:rPr lang="ru-RU" altLang="ru-RU" b="1" dirty="0" smtClean="0">
                <a:solidFill>
                  <a:prstClr val="black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ГБОУ ДПО ТОИУУ</a:t>
            </a:r>
            <a:endParaRPr lang="ru-RU" altLang="ru-RU" b="1" dirty="0">
              <a:solidFill>
                <a:schemeClr val="tx1"/>
              </a:solidFill>
              <a:latin typeface="Times New Roman" pitchFamily="18" charset="0"/>
              <a:ea typeface="Microsoft YaHei" pitchFamily="34" charset="-122"/>
              <a:cs typeface="Times New Roman" pitchFamily="18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FDACDC3C-F11A-42AB-ADEA-BB1C42E96520}"/>
              </a:ext>
            </a:extLst>
          </p:cNvPr>
          <p:cNvSpPr/>
          <p:nvPr/>
        </p:nvSpPr>
        <p:spPr bwMode="auto">
          <a:xfrm>
            <a:off x="4922831" y="2490705"/>
            <a:ext cx="3609609" cy="576463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5000"/>
              </a:lnSpc>
              <a:defRPr/>
            </a:pPr>
            <a:r>
              <a:rPr lang="ru-RU" altLang="ru-RU" b="1" dirty="0" smtClean="0">
                <a:solidFill>
                  <a:prstClr val="black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ГБУ ТО ЦРТДМ</a:t>
            </a:r>
            <a:endParaRPr lang="ru-RU" altLang="ru-RU" b="1" dirty="0">
              <a:solidFill>
                <a:prstClr val="black"/>
              </a:solidFill>
              <a:latin typeface="Times New Roman" pitchFamily="18" charset="0"/>
              <a:ea typeface="Microsoft YaHei" pitchFamily="34" charset="-122"/>
              <a:cs typeface="Times New Roman" pitchFamily="18" charset="0"/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423D41DD-C6B5-4770-BD64-F1A3BB711FCE}"/>
              </a:ext>
            </a:extLst>
          </p:cNvPr>
          <p:cNvSpPr/>
          <p:nvPr/>
        </p:nvSpPr>
        <p:spPr bwMode="auto">
          <a:xfrm>
            <a:off x="4924022" y="3147680"/>
            <a:ext cx="3608418" cy="858918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5000"/>
              </a:lnSpc>
              <a:defRPr/>
            </a:pPr>
            <a:r>
              <a:rPr lang="ru-RU" altLang="ru-RU" b="1" dirty="0" smtClean="0">
                <a:solidFill>
                  <a:prstClr val="black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Образовательные организации высшего и среднего профессионального образования</a:t>
            </a:r>
            <a:endParaRPr lang="ru-RU" altLang="ru-RU" b="1" dirty="0">
              <a:solidFill>
                <a:prstClr val="black"/>
              </a:solidFill>
              <a:latin typeface="Times New Roman" pitchFamily="18" charset="0"/>
              <a:ea typeface="Microsoft YaHei" pitchFamily="34" charset="-122"/>
              <a:cs typeface="Times New Roman" pitchFamily="18" charset="0"/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1EFA1BB4-BCEE-43B9-AAAA-60A48922C673}"/>
              </a:ext>
            </a:extLst>
          </p:cNvPr>
          <p:cNvSpPr/>
          <p:nvPr/>
        </p:nvSpPr>
        <p:spPr bwMode="auto">
          <a:xfrm>
            <a:off x="1429858" y="4217774"/>
            <a:ext cx="7102581" cy="375047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5000"/>
              </a:lnSpc>
              <a:defRPr/>
            </a:pPr>
            <a:r>
              <a:rPr lang="ru-RU" altLang="ru-RU" b="1" dirty="0" smtClean="0">
                <a:solidFill>
                  <a:prstClr val="black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Педагогические сообщества</a:t>
            </a:r>
            <a:endParaRPr lang="ru-RU" altLang="ru-RU" b="1" dirty="0">
              <a:solidFill>
                <a:prstClr val="black"/>
              </a:solidFill>
              <a:latin typeface="Times New Roman" pitchFamily="18" charset="0"/>
              <a:ea typeface="Microsoft YaHei" pitchFamily="34" charset="-122"/>
              <a:cs typeface="Times New Roman" pitchFamily="18" charset="0"/>
            </a:endParaRPr>
          </a:p>
        </p:txBody>
      </p:sp>
      <p:sp>
        <p:nvSpPr>
          <p:cNvPr id="18" name="Номер слайда 3">
            <a:extLst>
              <a:ext uri="{FF2B5EF4-FFF2-40B4-BE49-F238E27FC236}">
                <a16:creationId xmlns:a16="http://schemas.microsoft.com/office/drawing/2014/main" id="{107C9AEE-001E-4D35-BACE-A493B7412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6909984" y="4803998"/>
            <a:ext cx="2133600" cy="27384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557213" indent="-214313">
              <a:spcBef>
                <a:spcPct val="20000"/>
              </a:spcBef>
              <a:buFont typeface="Arial" panose="020B0604020202020204" pitchFamily="34" charset="0"/>
              <a:buChar char="–"/>
              <a:defRPr kumimoji="1"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857250" indent="-171450">
              <a:spcBef>
                <a:spcPct val="20000"/>
              </a:spcBef>
              <a:buFont typeface="Arial" panose="020B0604020202020204" pitchFamily="34" charset="0"/>
              <a:buChar char="•"/>
              <a:defRPr kumimoji="1" sz="1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200150" indent="-171450">
              <a:spcBef>
                <a:spcPct val="20000"/>
              </a:spcBef>
              <a:buFont typeface="Arial" panose="020B0604020202020204" pitchFamily="34" charset="0"/>
              <a:buChar char="–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1543050" indent="-171450">
              <a:spcBef>
                <a:spcPct val="20000"/>
              </a:spcBef>
              <a:buFont typeface="Arial" panose="020B0604020202020204" pitchFamily="34" charset="0"/>
              <a:buChar char="»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ru-RU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AutoShape 8" descr="https://yunarmy.com/wa-data/public/shop/products/21/38/3821/images/10872/10872.750x0.jpg"/>
          <p:cNvSpPr>
            <a:spLocks noChangeAspect="1" noChangeArrowheads="1"/>
          </p:cNvSpPr>
          <p:nvPr/>
        </p:nvSpPr>
        <p:spPr bwMode="auto">
          <a:xfrm>
            <a:off x="108347" y="-108347"/>
            <a:ext cx="2286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350"/>
          </a:p>
        </p:txBody>
      </p:sp>
      <p:sp>
        <p:nvSpPr>
          <p:cNvPr id="24580" name="AutoShape 14" descr="http://xn--56-emchf.xn--p1ai/uploads/image/322b573685bcc3ca3c3856cc70023954.jpg"/>
          <p:cNvSpPr>
            <a:spLocks noChangeAspect="1" noChangeArrowheads="1"/>
          </p:cNvSpPr>
          <p:nvPr/>
        </p:nvSpPr>
        <p:spPr bwMode="auto">
          <a:xfrm>
            <a:off x="108347" y="-108347"/>
            <a:ext cx="2286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350"/>
          </a:p>
        </p:txBody>
      </p:sp>
      <p:sp>
        <p:nvSpPr>
          <p:cNvPr id="24581" name="AutoShape 28" descr="https://vesti-sevastopol.ru/wp-content/uploads/2019/02/junarmija-1.jpg"/>
          <p:cNvSpPr>
            <a:spLocks noChangeAspect="1" noChangeArrowheads="1"/>
          </p:cNvSpPr>
          <p:nvPr/>
        </p:nvSpPr>
        <p:spPr bwMode="auto">
          <a:xfrm>
            <a:off x="108347" y="-108347"/>
            <a:ext cx="2286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350"/>
          </a:p>
        </p:txBody>
      </p:sp>
      <p:sp>
        <p:nvSpPr>
          <p:cNvPr id="24582" name="Заголовок 1"/>
          <p:cNvSpPr>
            <a:spLocks noGrp="1"/>
          </p:cNvSpPr>
          <p:nvPr>
            <p:ph type="title"/>
          </p:nvPr>
        </p:nvSpPr>
        <p:spPr>
          <a:xfrm>
            <a:off x="1012598" y="267494"/>
            <a:ext cx="8131402" cy="541114"/>
          </a:xfrm>
        </p:spPr>
        <p:txBody>
          <a:bodyPr/>
          <a:lstStyle/>
          <a:p>
            <a:r>
              <a:rPr lang="ru-RU" altLang="ru-RU" sz="1800" b="1" dirty="0" smtClean="0">
                <a:solidFill>
                  <a:srgbClr val="A8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ОРГАНИЗАЦИОННЫЕ МЕРОПРИЯТИЯ ПО ПОДГОТОВКЕ И ОТКРЫТИЮ ГОДА ПЕДАГОГА И НАСТАВНИКА</a:t>
            </a:r>
            <a:endParaRPr lang="ru-RU" altLang="ru-RU" sz="1800" b="1" dirty="0">
              <a:solidFill>
                <a:srgbClr val="A8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98" y="173157"/>
            <a:ext cx="720000" cy="906670"/>
          </a:xfrm>
          <a:prstGeom prst="rect">
            <a:avLst/>
          </a:prstGeom>
        </p:spPr>
      </p:pic>
      <p:sp>
        <p:nvSpPr>
          <p:cNvPr id="12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69168" y="4803998"/>
            <a:ext cx="2133600" cy="273844"/>
          </a:xfrm>
        </p:spPr>
        <p:txBody>
          <a:bodyPr/>
          <a:lstStyle/>
          <a:p>
            <a:fld id="{770B0964-A6A0-4DFE-8F42-A4408B2C661E}" type="slidenum">
              <a:rPr lang="ru-RU" altLang="ru-RU" sz="1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</a:t>
            </a:fld>
            <a:endParaRPr lang="ru-RU" altLang="ru-RU" sz="14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Объект 5"/>
          <p:cNvSpPr txBox="1">
            <a:spLocks/>
          </p:cNvSpPr>
          <p:nvPr/>
        </p:nvSpPr>
        <p:spPr>
          <a:xfrm>
            <a:off x="1198912" y="1021756"/>
            <a:ext cx="7416824" cy="2016224"/>
          </a:xfrm>
          <a:prstGeom prst="rect">
            <a:avLst/>
          </a:prstGeom>
        </p:spPr>
        <p:txBody>
          <a:bodyPr/>
          <a:lstStyle>
            <a:lvl1pPr marL="257175" indent="-2571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Arial" charset="0"/>
                <a:cs typeface="Arial" panose="020B0604020202020204" pitchFamily="34" charset="0"/>
              </a:defRPr>
            </a:lvl1pPr>
            <a:lvl2pPr marL="557213" indent="-21431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sz="2100" kern="1200">
                <a:solidFill>
                  <a:schemeClr val="tx1"/>
                </a:solidFill>
                <a:latin typeface="+mn-lt"/>
                <a:ea typeface="Arial" charset="0"/>
                <a:cs typeface="Arial" panose="020B0604020202020204" pitchFamily="34" charset="0"/>
              </a:defRPr>
            </a:lvl2pPr>
            <a:lvl3pPr marL="8572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Arial" charset="0"/>
                <a:cs typeface="Arial" panose="020B0604020202020204" pitchFamily="34" charset="0"/>
              </a:defRPr>
            </a:lvl3pPr>
            <a:lvl4pPr marL="12001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sz="1500" kern="1200">
                <a:solidFill>
                  <a:schemeClr val="tx1"/>
                </a:solidFill>
                <a:latin typeface="+mn-lt"/>
                <a:ea typeface="Arial" charset="0"/>
                <a:cs typeface="Arial" panose="020B0604020202020204" pitchFamily="34" charset="0"/>
              </a:defRPr>
            </a:lvl4pPr>
            <a:lvl5pPr marL="15430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1500" kern="1200">
                <a:solidFill>
                  <a:schemeClr val="tx1"/>
                </a:solidFill>
                <a:latin typeface="+mn-lt"/>
                <a:ea typeface="Arial" charset="0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1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Открытие Года педагога и наставника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 региональная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акция поздравительных открыток и видеопоздравлений от обучающихся и их родителей, посвященная открытию Года педагога и наставника «Педагог – не звание, педагог – призвание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!»</a:t>
            </a:r>
          </a:p>
          <a:p>
            <a:pPr marL="0" indent="0" algn="r">
              <a:buNone/>
            </a:pP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Январь 2023 года</a:t>
            </a:r>
            <a:endParaRPr lang="ru-RU" sz="1800" i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ГБУ Центр развития творчества детей и молодежи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69956" y="3016846"/>
            <a:ext cx="4345780" cy="1805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Подведение итогов Года педагога и наставника на территории Тверской области </a:t>
            </a:r>
            <a:endParaRPr lang="ru-RU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Декабрь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2023 года</a:t>
            </a:r>
          </a:p>
          <a:p>
            <a:pPr algn="r">
              <a:spcBef>
                <a:spcPts val="432"/>
              </a:spcBef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заседание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Коллегии Министерства образования Тверской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области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028" name="Picture 4" descr="Картинки учитель у доски (100 фото) • Прикольные картинки и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991224"/>
            <a:ext cx="3308871" cy="1859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0147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AutoShape 8" descr="https://yunarmy.com/wa-data/public/shop/products/21/38/3821/images/10872/10872.750x0.jpg"/>
          <p:cNvSpPr>
            <a:spLocks noChangeAspect="1" noChangeArrowheads="1"/>
          </p:cNvSpPr>
          <p:nvPr/>
        </p:nvSpPr>
        <p:spPr bwMode="auto">
          <a:xfrm>
            <a:off x="108347" y="-108347"/>
            <a:ext cx="2286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350"/>
          </a:p>
        </p:txBody>
      </p:sp>
      <p:sp>
        <p:nvSpPr>
          <p:cNvPr id="24580" name="AutoShape 14" descr="http://xn--56-emchf.xn--p1ai/uploads/image/322b573685bcc3ca3c3856cc70023954.jpg"/>
          <p:cNvSpPr>
            <a:spLocks noChangeAspect="1" noChangeArrowheads="1"/>
          </p:cNvSpPr>
          <p:nvPr/>
        </p:nvSpPr>
        <p:spPr bwMode="auto">
          <a:xfrm>
            <a:off x="108347" y="-108347"/>
            <a:ext cx="2286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350"/>
          </a:p>
        </p:txBody>
      </p:sp>
      <p:sp>
        <p:nvSpPr>
          <p:cNvPr id="24581" name="AutoShape 28" descr="https://vesti-sevastopol.ru/wp-content/uploads/2019/02/junarmija-1.jpg"/>
          <p:cNvSpPr>
            <a:spLocks noChangeAspect="1" noChangeArrowheads="1"/>
          </p:cNvSpPr>
          <p:nvPr/>
        </p:nvSpPr>
        <p:spPr bwMode="auto">
          <a:xfrm>
            <a:off x="108347" y="-108347"/>
            <a:ext cx="2286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350"/>
          </a:p>
        </p:txBody>
      </p:sp>
      <p:sp>
        <p:nvSpPr>
          <p:cNvPr id="24582" name="Заголовок 1"/>
          <p:cNvSpPr>
            <a:spLocks noGrp="1"/>
          </p:cNvSpPr>
          <p:nvPr>
            <p:ph type="title"/>
          </p:nvPr>
        </p:nvSpPr>
        <p:spPr>
          <a:xfrm>
            <a:off x="1012598" y="195486"/>
            <a:ext cx="8131402" cy="541114"/>
          </a:xfrm>
        </p:spPr>
        <p:txBody>
          <a:bodyPr/>
          <a:lstStyle/>
          <a:p>
            <a:r>
              <a:rPr lang="ru-RU" altLang="ru-RU" sz="1800" b="1" dirty="0" smtClean="0">
                <a:solidFill>
                  <a:srgbClr val="A8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МЕРОПРИЯТИЯ, НАПРАВЛЕННЫЕ НА РАЗВИТИЕ ПЕДАГОГИЧЕСКИХ СООБЩЕСТВ</a:t>
            </a:r>
            <a:endParaRPr lang="ru-RU" altLang="ru-RU" sz="1800" b="1" dirty="0">
              <a:solidFill>
                <a:srgbClr val="A8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84" name="Прямоугольник 42"/>
          <p:cNvSpPr>
            <a:spLocks noChangeArrowheads="1"/>
          </p:cNvSpPr>
          <p:nvPr/>
        </p:nvSpPr>
        <p:spPr bwMode="auto">
          <a:xfrm>
            <a:off x="3960441" y="1075730"/>
            <a:ext cx="5183559" cy="169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Региональный этап Всероссийского профессионального конкурса «Учитель года России»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algn="just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Региональный этап Всероссийского профессионального конкурса «Воспитатель года России»</a:t>
            </a:r>
          </a:p>
          <a:p>
            <a:pPr algn="just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Региональный этап Всероссийского профессионального конкурса «Мастер года»</a:t>
            </a:r>
            <a:endParaRPr lang="ru-RU" alt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98" y="173157"/>
            <a:ext cx="720000" cy="906670"/>
          </a:xfrm>
          <a:prstGeom prst="rect">
            <a:avLst/>
          </a:prstGeom>
        </p:spPr>
      </p:pic>
      <p:sp>
        <p:nvSpPr>
          <p:cNvPr id="12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69168" y="4803998"/>
            <a:ext cx="2133600" cy="273844"/>
          </a:xfrm>
        </p:spPr>
        <p:txBody>
          <a:bodyPr/>
          <a:lstStyle/>
          <a:p>
            <a:fld id="{770B0964-A6A0-4DFE-8F42-A4408B2C661E}" type="slidenum">
              <a:rPr lang="ru-RU" altLang="ru-RU" sz="1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6</a:t>
            </a:fld>
            <a:endParaRPr lang="ru-RU" altLang="ru-RU" sz="14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42"/>
          <p:cNvSpPr>
            <a:spLocks noChangeArrowheads="1"/>
          </p:cNvSpPr>
          <p:nvPr/>
        </p:nvSpPr>
        <p:spPr bwMode="auto">
          <a:xfrm>
            <a:off x="979309" y="3184252"/>
            <a:ext cx="5256584" cy="1115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285750" indent="-285750" algn="just">
              <a:spcBef>
                <a:spcPct val="0"/>
              </a:spcBef>
              <a:spcAft>
                <a:spcPts val="300"/>
              </a:spcAft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Региональный этап Всероссийского профессионального конкурса «Педагог-психолог года» </a:t>
            </a:r>
          </a:p>
          <a:p>
            <a:pPr marL="285750" indent="-285750" algn="just">
              <a:spcBef>
                <a:spcPct val="0"/>
              </a:spcBef>
              <a:spcAft>
                <a:spcPts val="300"/>
              </a:spcAft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Региональный этап Всероссийского профессионального конкурса «Учитель-дефектолог России»</a:t>
            </a:r>
          </a:p>
        </p:txBody>
      </p:sp>
      <p:pic>
        <p:nvPicPr>
          <p:cNvPr id="2050" name="Picture 2" descr="Фото: региональное правительство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2859782"/>
            <a:ext cx="2736304" cy="1824560"/>
          </a:xfrm>
          <a:prstGeom prst="rect">
            <a:avLst/>
          </a:prstGeom>
          <a:noFill/>
        </p:spPr>
      </p:pic>
      <p:pic>
        <p:nvPicPr>
          <p:cNvPr id="2052" name="Picture 4" descr="В Тверской области назвали победителей региональных конкурсов «Учитель года» и «Воспитатель года»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19933" y="1057107"/>
            <a:ext cx="2817368" cy="1802675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1403648" y="434020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Март – май 2023 года</a:t>
            </a:r>
          </a:p>
          <a:p>
            <a:pPr algn="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ГБОУ ДПО ТОИУУ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49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AutoShape 8" descr="https://yunarmy.com/wa-data/public/shop/products/21/38/3821/images/10872/10872.750x0.jpg"/>
          <p:cNvSpPr>
            <a:spLocks noChangeAspect="1" noChangeArrowheads="1"/>
          </p:cNvSpPr>
          <p:nvPr/>
        </p:nvSpPr>
        <p:spPr bwMode="auto">
          <a:xfrm>
            <a:off x="108347" y="-108347"/>
            <a:ext cx="2286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350"/>
          </a:p>
        </p:txBody>
      </p:sp>
      <p:sp>
        <p:nvSpPr>
          <p:cNvPr id="24580" name="AutoShape 14" descr="http://xn--56-emchf.xn--p1ai/uploads/image/322b573685bcc3ca3c3856cc70023954.jpg"/>
          <p:cNvSpPr>
            <a:spLocks noChangeAspect="1" noChangeArrowheads="1"/>
          </p:cNvSpPr>
          <p:nvPr/>
        </p:nvSpPr>
        <p:spPr bwMode="auto">
          <a:xfrm>
            <a:off x="108347" y="-108347"/>
            <a:ext cx="2286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350"/>
          </a:p>
        </p:txBody>
      </p:sp>
      <p:sp>
        <p:nvSpPr>
          <p:cNvPr id="24581" name="AutoShape 28" descr="https://vesti-sevastopol.ru/wp-content/uploads/2019/02/junarmija-1.jpg"/>
          <p:cNvSpPr>
            <a:spLocks noChangeAspect="1" noChangeArrowheads="1"/>
          </p:cNvSpPr>
          <p:nvPr/>
        </p:nvSpPr>
        <p:spPr bwMode="auto">
          <a:xfrm>
            <a:off x="108347" y="-108347"/>
            <a:ext cx="2286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350"/>
          </a:p>
        </p:txBody>
      </p:sp>
      <p:sp>
        <p:nvSpPr>
          <p:cNvPr id="24582" name="Заголовок 1"/>
          <p:cNvSpPr>
            <a:spLocks noGrp="1"/>
          </p:cNvSpPr>
          <p:nvPr>
            <p:ph type="title"/>
          </p:nvPr>
        </p:nvSpPr>
        <p:spPr>
          <a:xfrm>
            <a:off x="1012598" y="195486"/>
            <a:ext cx="8131402" cy="541114"/>
          </a:xfrm>
        </p:spPr>
        <p:txBody>
          <a:bodyPr/>
          <a:lstStyle/>
          <a:p>
            <a:r>
              <a:rPr lang="ru-RU" altLang="ru-RU" sz="1800" b="1" dirty="0">
                <a:solidFill>
                  <a:srgbClr val="A8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МЕРОПРИЯТИЯ, НАПРАВЛЕННЫЕ НА РАЗВИТИЕ ПЕДАГОГИЧЕСКИХ СООБЩЕСТВ</a:t>
            </a:r>
          </a:p>
        </p:txBody>
      </p:sp>
      <p:sp>
        <p:nvSpPr>
          <p:cNvPr id="24584" name="Прямоугольник 42"/>
          <p:cNvSpPr>
            <a:spLocks noChangeArrowheads="1"/>
          </p:cNvSpPr>
          <p:nvPr/>
        </p:nvSpPr>
        <p:spPr bwMode="auto">
          <a:xfrm>
            <a:off x="1043608" y="771550"/>
            <a:ext cx="7992888" cy="2259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>
              <a:buNone/>
            </a:pPr>
            <a:r>
              <a:rPr lang="ru-RU" alt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егиональный этап Всероссийского конкурса педагогов дополнительного образования «Сердце отдаю детям»</a:t>
            </a:r>
          </a:p>
          <a:p>
            <a:pPr marL="896938" indent="-896938" algn="just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Региональный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этап Всероссийского конкурса организаторов воспитательного процесса «Воспитать человека»</a:t>
            </a:r>
          </a:p>
          <a:p>
            <a:pPr algn="just">
              <a:buNone/>
            </a:pPr>
            <a:r>
              <a:rPr lang="ru-RU" alt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егиональный </a:t>
            </a:r>
            <a:r>
              <a:rPr lang="ru-RU" alt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этап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Всероссийского конкурса в области педагогики, работы с детьми и молодежью до 20 лет «За нравственный подвиг учителя» </a:t>
            </a:r>
          </a:p>
          <a:p>
            <a:pPr algn="just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Региональный этап Всероссийского конкурса «Педагогический дебют»</a:t>
            </a:r>
          </a:p>
          <a:p>
            <a:pPr algn="just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Неделя педагогического мастерства для студентов педагогических колледжей и ИПОСТ 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98" y="173157"/>
            <a:ext cx="720000" cy="906670"/>
          </a:xfrm>
          <a:prstGeom prst="rect">
            <a:avLst/>
          </a:prstGeom>
        </p:spPr>
      </p:pic>
      <p:sp>
        <p:nvSpPr>
          <p:cNvPr id="12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69168" y="4803998"/>
            <a:ext cx="2133600" cy="273844"/>
          </a:xfrm>
        </p:spPr>
        <p:txBody>
          <a:bodyPr/>
          <a:lstStyle/>
          <a:p>
            <a:fld id="{770B0964-A6A0-4DFE-8F42-A4408B2C661E}" type="slidenum">
              <a:rPr lang="ru-RU" altLang="ru-RU" sz="1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7</a:t>
            </a:fld>
            <a:endParaRPr lang="ru-RU" altLang="ru-RU" sz="14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42"/>
          <p:cNvSpPr>
            <a:spLocks noChangeArrowheads="1"/>
          </p:cNvSpPr>
          <p:nvPr/>
        </p:nvSpPr>
        <p:spPr bwMode="auto">
          <a:xfrm>
            <a:off x="3419872" y="3103896"/>
            <a:ext cx="5400600" cy="2029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spcAft>
                <a:spcPts val="300"/>
              </a:spcAft>
              <a:buNone/>
            </a:pP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Региональный конкурс «Лучшая педагогическая династия»</a:t>
            </a:r>
          </a:p>
          <a:p>
            <a:pPr marL="285750" indent="-285750" algn="just">
              <a:spcBef>
                <a:spcPct val="0"/>
              </a:spcBef>
              <a:spcAft>
                <a:spcPts val="300"/>
              </a:spcAft>
              <a:buNone/>
            </a:pP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Региональный </a:t>
            </a:r>
            <a:r>
              <a:rPr lang="ru-RU" sz="1600" b="1" i="1" kern="900" dirty="0" smtClean="0">
                <a:latin typeface="Times New Roman" pitchFamily="18" charset="0"/>
                <a:cs typeface="Times New Roman" pitchFamily="18" charset="0"/>
              </a:rPr>
              <a:t>конкурс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«Лига вожатых»</a:t>
            </a:r>
          </a:p>
          <a:p>
            <a:pPr algn="just">
              <a:spcBef>
                <a:spcPct val="0"/>
              </a:spcBef>
              <a:spcAft>
                <a:spcPts val="300"/>
              </a:spcAft>
              <a:buNone/>
            </a:pP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Конкурс авторских программ дополнительного образования</a:t>
            </a:r>
          </a:p>
          <a:p>
            <a:pPr algn="just">
              <a:buNone/>
            </a:pP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Фото-конкурс «Педагог в объективе» </a:t>
            </a:r>
          </a:p>
          <a:p>
            <a:pPr algn="just">
              <a:buNone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учитель года ЛС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3150438"/>
            <a:ext cx="2201296" cy="14682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4164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AutoShape 8" descr="https://yunarmy.com/wa-data/public/shop/products/21/38/3821/images/10872/10872.750x0.jpg"/>
          <p:cNvSpPr>
            <a:spLocks noChangeAspect="1" noChangeArrowheads="1"/>
          </p:cNvSpPr>
          <p:nvPr/>
        </p:nvSpPr>
        <p:spPr bwMode="auto">
          <a:xfrm>
            <a:off x="108347" y="-108347"/>
            <a:ext cx="2286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350"/>
          </a:p>
        </p:txBody>
      </p:sp>
      <p:sp>
        <p:nvSpPr>
          <p:cNvPr id="24580" name="AutoShape 14" descr="http://xn--56-emchf.xn--p1ai/uploads/image/322b573685bcc3ca3c3856cc70023954.jpg"/>
          <p:cNvSpPr>
            <a:spLocks noChangeAspect="1" noChangeArrowheads="1"/>
          </p:cNvSpPr>
          <p:nvPr/>
        </p:nvSpPr>
        <p:spPr bwMode="auto">
          <a:xfrm>
            <a:off x="108347" y="-108347"/>
            <a:ext cx="2286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350"/>
          </a:p>
        </p:txBody>
      </p:sp>
      <p:sp>
        <p:nvSpPr>
          <p:cNvPr id="24581" name="AutoShape 28" descr="https://vesti-sevastopol.ru/wp-content/uploads/2019/02/junarmija-1.jpg"/>
          <p:cNvSpPr>
            <a:spLocks noChangeAspect="1" noChangeArrowheads="1"/>
          </p:cNvSpPr>
          <p:nvPr/>
        </p:nvSpPr>
        <p:spPr bwMode="auto">
          <a:xfrm>
            <a:off x="108347" y="-108347"/>
            <a:ext cx="2286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350"/>
          </a:p>
        </p:txBody>
      </p:sp>
      <p:sp>
        <p:nvSpPr>
          <p:cNvPr id="24582" name="Заголовок 1"/>
          <p:cNvSpPr>
            <a:spLocks noGrp="1"/>
          </p:cNvSpPr>
          <p:nvPr>
            <p:ph type="title"/>
          </p:nvPr>
        </p:nvSpPr>
        <p:spPr>
          <a:xfrm>
            <a:off x="1012598" y="195486"/>
            <a:ext cx="8131402" cy="541114"/>
          </a:xfrm>
        </p:spPr>
        <p:txBody>
          <a:bodyPr/>
          <a:lstStyle/>
          <a:p>
            <a:r>
              <a:rPr lang="ru-RU" altLang="ru-RU" sz="1800" b="1" dirty="0">
                <a:solidFill>
                  <a:srgbClr val="A8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МЕРОПРИЯТИЯ, НАПРАВЛЕННЫЕ НА РАЗВИТИЕ ПЕДАГОГИЧЕСКИХ СООБЩЕСТВ</a:t>
            </a:r>
          </a:p>
        </p:txBody>
      </p:sp>
      <p:sp>
        <p:nvSpPr>
          <p:cNvPr id="24584" name="Прямоугольник 42"/>
          <p:cNvSpPr>
            <a:spLocks noChangeArrowheads="1"/>
          </p:cNvSpPr>
          <p:nvPr/>
        </p:nvSpPr>
        <p:spPr bwMode="auto">
          <a:xfrm>
            <a:off x="4860032" y="1138222"/>
            <a:ext cx="3960440" cy="1471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285750" indent="-285750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Проект «Скорая методическая помощь»</a:t>
            </a:r>
          </a:p>
          <a:p>
            <a:pPr marL="285750" indent="-285750"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Фестиваль издательств «Новые книги в учительском кейсе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285750" indent="-285750"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Форум «Я педагог»</a:t>
            </a:r>
          </a:p>
          <a:p>
            <a:pPr marL="285750" indent="-285750" algn="just"/>
            <a:endParaRPr lang="ru-RU" altLang="ru-RU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98" y="173157"/>
            <a:ext cx="720000" cy="906670"/>
          </a:xfrm>
          <a:prstGeom prst="rect">
            <a:avLst/>
          </a:prstGeom>
        </p:spPr>
      </p:pic>
      <p:sp>
        <p:nvSpPr>
          <p:cNvPr id="12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69168" y="4803998"/>
            <a:ext cx="2133600" cy="273844"/>
          </a:xfrm>
        </p:spPr>
        <p:txBody>
          <a:bodyPr/>
          <a:lstStyle/>
          <a:p>
            <a:fld id="{770B0964-A6A0-4DFE-8F42-A4408B2C661E}" type="slidenum">
              <a:rPr lang="ru-RU" altLang="ru-RU" sz="1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8</a:t>
            </a:fld>
            <a:endParaRPr lang="ru-RU" altLang="ru-RU" sz="14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4" name="Picture 6" descr="Учитель года-2022 в Твери: Выбираем лучшего педагога вместе с «КП»-Тверь»!  - KP.R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952467"/>
            <a:ext cx="3390782" cy="2051332"/>
          </a:xfrm>
          <a:prstGeom prst="rect">
            <a:avLst/>
          </a:prstGeom>
          <a:noFill/>
        </p:spPr>
      </p:pic>
      <p:pic>
        <p:nvPicPr>
          <p:cNvPr id="1026" name="Picture 2" descr="https://xn--90anlffn.xn--80aaccp4ajwpkgbl4lpb.xn--p1ai/upload/iblock/a81/hniomz7ek0jctp7i27ssdw7fye8ti4y1/IMG_20221005_153141_96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700835"/>
            <a:ext cx="3424168" cy="227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55775" y="3939902"/>
            <a:ext cx="23531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r"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 течение 2023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года</a:t>
            </a:r>
          </a:p>
          <a:p>
            <a:pPr marL="0" indent="0" algn="r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ГБОУ ДПО ТОИУУ</a:t>
            </a:r>
          </a:p>
        </p:txBody>
      </p:sp>
    </p:spTree>
    <p:extLst>
      <p:ext uri="{BB962C8B-B14F-4D97-AF65-F5344CB8AC3E}">
        <p14:creationId xmlns:p14="http://schemas.microsoft.com/office/powerpoint/2010/main" val="31920684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AutoShape 8" descr="https://yunarmy.com/wa-data/public/shop/products/21/38/3821/images/10872/10872.750x0.jpg"/>
          <p:cNvSpPr>
            <a:spLocks noChangeAspect="1" noChangeArrowheads="1"/>
          </p:cNvSpPr>
          <p:nvPr/>
        </p:nvSpPr>
        <p:spPr bwMode="auto">
          <a:xfrm>
            <a:off x="108347" y="-108347"/>
            <a:ext cx="2286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350"/>
          </a:p>
        </p:txBody>
      </p:sp>
      <p:sp>
        <p:nvSpPr>
          <p:cNvPr id="24580" name="AutoShape 14" descr="http://xn--56-emchf.xn--p1ai/uploads/image/322b573685bcc3ca3c3856cc70023954.jpg"/>
          <p:cNvSpPr>
            <a:spLocks noChangeAspect="1" noChangeArrowheads="1"/>
          </p:cNvSpPr>
          <p:nvPr/>
        </p:nvSpPr>
        <p:spPr bwMode="auto">
          <a:xfrm>
            <a:off x="108347" y="-108347"/>
            <a:ext cx="2286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350"/>
          </a:p>
        </p:txBody>
      </p:sp>
      <p:sp>
        <p:nvSpPr>
          <p:cNvPr id="24581" name="AutoShape 28" descr="https://vesti-sevastopol.ru/wp-content/uploads/2019/02/junarmija-1.jpg"/>
          <p:cNvSpPr>
            <a:spLocks noChangeAspect="1" noChangeArrowheads="1"/>
          </p:cNvSpPr>
          <p:nvPr/>
        </p:nvSpPr>
        <p:spPr bwMode="auto">
          <a:xfrm>
            <a:off x="108347" y="-108347"/>
            <a:ext cx="2286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350"/>
          </a:p>
        </p:txBody>
      </p:sp>
      <p:sp>
        <p:nvSpPr>
          <p:cNvPr id="24582" name="Заголовок 1"/>
          <p:cNvSpPr>
            <a:spLocks noGrp="1"/>
          </p:cNvSpPr>
          <p:nvPr>
            <p:ph type="title"/>
          </p:nvPr>
        </p:nvSpPr>
        <p:spPr>
          <a:xfrm>
            <a:off x="1012598" y="267494"/>
            <a:ext cx="8131402" cy="541114"/>
          </a:xfrm>
        </p:spPr>
        <p:txBody>
          <a:bodyPr/>
          <a:lstStyle/>
          <a:p>
            <a:r>
              <a:rPr lang="ru-RU" altLang="ru-RU" sz="1800" b="1" dirty="0">
                <a:solidFill>
                  <a:srgbClr val="A8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ПО ОРГАНИЗАЦИИ ОБЩЕСТВЕННО-ПРОФЕССИОНАЛЬНОГО ОБСУЖДЕНИЯ РОЛИ ПЕДАГОГА В СОВРЕМЕННОМ ОБЩЕСТВЕ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98" y="173157"/>
            <a:ext cx="720000" cy="906670"/>
          </a:xfrm>
          <a:prstGeom prst="rect">
            <a:avLst/>
          </a:prstGeom>
        </p:spPr>
      </p:pic>
      <p:sp>
        <p:nvSpPr>
          <p:cNvPr id="12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69168" y="4803998"/>
            <a:ext cx="2133600" cy="273844"/>
          </a:xfrm>
        </p:spPr>
        <p:txBody>
          <a:bodyPr/>
          <a:lstStyle/>
          <a:p>
            <a:fld id="{770B0964-A6A0-4DFE-8F42-A4408B2C661E}" type="slidenum">
              <a:rPr lang="ru-RU" altLang="ru-RU" sz="1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9</a:t>
            </a:fld>
            <a:endParaRPr lang="ru-RU" alt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018650"/>
            <a:ext cx="3240360" cy="2016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Объект 5"/>
          <p:cNvSpPr txBox="1">
            <a:spLocks/>
          </p:cNvSpPr>
          <p:nvPr/>
        </p:nvSpPr>
        <p:spPr>
          <a:xfrm>
            <a:off x="4964390" y="3127599"/>
            <a:ext cx="4038378" cy="2007225"/>
          </a:xfrm>
          <a:prstGeom prst="rect">
            <a:avLst/>
          </a:prstGeom>
        </p:spPr>
        <p:txBody>
          <a:bodyPr/>
          <a:lstStyle>
            <a:lvl1pPr marL="257175" indent="-2571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Arial" charset="0"/>
                <a:cs typeface="Arial" panose="020B0604020202020204" pitchFamily="34" charset="0"/>
              </a:defRPr>
            </a:lvl1pPr>
            <a:lvl2pPr marL="557213" indent="-21431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sz="2100" kern="1200">
                <a:solidFill>
                  <a:schemeClr val="tx1"/>
                </a:solidFill>
                <a:latin typeface="+mn-lt"/>
                <a:ea typeface="Arial" charset="0"/>
                <a:cs typeface="Arial" panose="020B0604020202020204" pitchFamily="34" charset="0"/>
              </a:defRPr>
            </a:lvl2pPr>
            <a:lvl3pPr marL="8572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Arial" charset="0"/>
                <a:cs typeface="Arial" panose="020B0604020202020204" pitchFamily="34" charset="0"/>
              </a:defRPr>
            </a:lvl3pPr>
            <a:lvl4pPr marL="12001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sz="1500" kern="1200">
                <a:solidFill>
                  <a:schemeClr val="tx1"/>
                </a:solidFill>
                <a:latin typeface="+mn-lt"/>
                <a:ea typeface="Arial" charset="0"/>
                <a:cs typeface="Arial" panose="020B0604020202020204" pitchFamily="34" charset="0"/>
              </a:defRPr>
            </a:lvl4pPr>
            <a:lvl5pPr marL="15430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1500" kern="1200">
                <a:solidFill>
                  <a:schemeClr val="tx1"/>
                </a:solidFill>
                <a:latin typeface="+mn-lt"/>
                <a:ea typeface="Arial" charset="0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Молодежная лаборатория «Школа студенческого наставничества»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Площадка для обмена и трансляции опыта наставничества в студенческой среде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Март 2023 года</a:t>
            </a:r>
          </a:p>
          <a:p>
            <a:pPr marL="0" indent="0" algn="r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ГБПОУ «Тверской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педколледж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018650"/>
            <a:ext cx="3055124" cy="2035953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1043608" y="3088564"/>
            <a:ext cx="374441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Региональная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педагогическая конференция</a:t>
            </a:r>
          </a:p>
          <a:p>
            <a:pPr marL="0" indent="0" algn="ctr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«Традиции и новации системы образования: взгляд с позиции современности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0" indent="0" algn="r">
              <a:buNone/>
            </a:pP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Февраль 2023 года</a:t>
            </a: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ГБПОУ «Тверской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педколледж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4236048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AutoShape 8" descr="https://yunarmy.com/wa-data/public/shop/products/21/38/3821/images/10872/10872.750x0.jpg"/>
          <p:cNvSpPr>
            <a:spLocks noChangeAspect="1" noChangeArrowheads="1"/>
          </p:cNvSpPr>
          <p:nvPr/>
        </p:nvSpPr>
        <p:spPr bwMode="auto">
          <a:xfrm>
            <a:off x="108347" y="-108347"/>
            <a:ext cx="2286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350"/>
          </a:p>
        </p:txBody>
      </p:sp>
      <p:sp>
        <p:nvSpPr>
          <p:cNvPr id="24580" name="AutoShape 14" descr="http://xn--56-emchf.xn--p1ai/uploads/image/322b573685bcc3ca3c3856cc70023954.jpg"/>
          <p:cNvSpPr>
            <a:spLocks noChangeAspect="1" noChangeArrowheads="1"/>
          </p:cNvSpPr>
          <p:nvPr/>
        </p:nvSpPr>
        <p:spPr bwMode="auto">
          <a:xfrm>
            <a:off x="108347" y="-108347"/>
            <a:ext cx="2286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350"/>
          </a:p>
        </p:txBody>
      </p:sp>
      <p:sp>
        <p:nvSpPr>
          <p:cNvPr id="24581" name="AutoShape 28" descr="https://vesti-sevastopol.ru/wp-content/uploads/2019/02/junarmija-1.jpg"/>
          <p:cNvSpPr>
            <a:spLocks noChangeAspect="1" noChangeArrowheads="1"/>
          </p:cNvSpPr>
          <p:nvPr/>
        </p:nvSpPr>
        <p:spPr bwMode="auto">
          <a:xfrm>
            <a:off x="108347" y="-108347"/>
            <a:ext cx="2286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350"/>
          </a:p>
        </p:txBody>
      </p:sp>
      <p:sp>
        <p:nvSpPr>
          <p:cNvPr id="24582" name="Заголовок 1"/>
          <p:cNvSpPr>
            <a:spLocks noGrp="1"/>
          </p:cNvSpPr>
          <p:nvPr>
            <p:ph type="title"/>
          </p:nvPr>
        </p:nvSpPr>
        <p:spPr>
          <a:xfrm>
            <a:off x="1012598" y="267494"/>
            <a:ext cx="8131402" cy="541114"/>
          </a:xfrm>
        </p:spPr>
        <p:txBody>
          <a:bodyPr/>
          <a:lstStyle/>
          <a:p>
            <a:r>
              <a:rPr lang="ru-RU" altLang="ru-RU" sz="1800" b="1" dirty="0">
                <a:solidFill>
                  <a:srgbClr val="A8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ПО ОРГАНИЗАЦИИ ОБЩЕСТВЕННО-ПРОФЕССИОНАЛЬНОГО ОБСУЖДЕНИЯ РОЛИ ПЕДАГОГА В СОВРЕМЕННОМ ОБЩЕСТВЕ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98" y="173157"/>
            <a:ext cx="720000" cy="906670"/>
          </a:xfrm>
          <a:prstGeom prst="rect">
            <a:avLst/>
          </a:prstGeom>
        </p:spPr>
      </p:pic>
      <p:sp>
        <p:nvSpPr>
          <p:cNvPr id="12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69168" y="4803998"/>
            <a:ext cx="2133600" cy="273844"/>
          </a:xfrm>
        </p:spPr>
        <p:txBody>
          <a:bodyPr/>
          <a:lstStyle/>
          <a:p>
            <a:fld id="{770B0964-A6A0-4DFE-8F42-A4408B2C661E}" type="slidenum">
              <a:rPr lang="ru-RU" altLang="ru-RU" sz="1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10</a:t>
            </a:fld>
            <a:endParaRPr lang="ru-RU" alt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Объект 5"/>
          <p:cNvSpPr txBox="1">
            <a:spLocks/>
          </p:cNvSpPr>
          <p:nvPr/>
        </p:nvSpPr>
        <p:spPr>
          <a:xfrm>
            <a:off x="4964390" y="3363838"/>
            <a:ext cx="4038378" cy="1770986"/>
          </a:xfrm>
          <a:prstGeom prst="rect">
            <a:avLst/>
          </a:prstGeom>
        </p:spPr>
        <p:txBody>
          <a:bodyPr/>
          <a:lstStyle>
            <a:lvl1pPr marL="257175" indent="-2571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Arial" charset="0"/>
                <a:cs typeface="Arial" panose="020B0604020202020204" pitchFamily="34" charset="0"/>
              </a:defRPr>
            </a:lvl1pPr>
            <a:lvl2pPr marL="557213" indent="-21431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sz="2100" kern="1200">
                <a:solidFill>
                  <a:schemeClr val="tx1"/>
                </a:solidFill>
                <a:latin typeface="+mn-lt"/>
                <a:ea typeface="Arial" charset="0"/>
                <a:cs typeface="Arial" panose="020B0604020202020204" pitchFamily="34" charset="0"/>
              </a:defRPr>
            </a:lvl2pPr>
            <a:lvl3pPr marL="8572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Arial" charset="0"/>
                <a:cs typeface="Arial" panose="020B0604020202020204" pitchFamily="34" charset="0"/>
              </a:defRPr>
            </a:lvl3pPr>
            <a:lvl4pPr marL="12001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sz="1500" kern="1200">
                <a:solidFill>
                  <a:schemeClr val="tx1"/>
                </a:solidFill>
                <a:latin typeface="+mn-lt"/>
                <a:ea typeface="Arial" charset="0"/>
                <a:cs typeface="Arial" panose="020B0604020202020204" pitchFamily="34" charset="0"/>
              </a:defRPr>
            </a:lvl4pPr>
            <a:lvl5pPr marL="15430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1500" kern="1200">
                <a:solidFill>
                  <a:schemeClr val="tx1"/>
                </a:solidFill>
                <a:latin typeface="+mn-lt"/>
                <a:ea typeface="Arial" charset="0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Наставничество: новое прочтение в реалиях инклюзивной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практики</a:t>
            </a:r>
          </a:p>
          <a:p>
            <a:pPr marL="0" indent="0" algn="ctr">
              <a:buNone/>
            </a:pP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Март 2023 года</a:t>
            </a:r>
          </a:p>
          <a:p>
            <a:pPr marL="0" indent="0" algn="r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Институт педагогического образования и социальных технологий</a:t>
            </a:r>
          </a:p>
          <a:p>
            <a:pPr marL="0" indent="0" algn="r">
              <a:buNone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012598" y="3264645"/>
            <a:ext cx="374441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Международная студенческая научно-практическая конференция «Современная педагогика и психология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0" indent="0" algn="r">
              <a:buNone/>
            </a:pP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Март 2023 года</a:t>
            </a: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Институт педагогического образования и социальных технологий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616" y="1019776"/>
            <a:ext cx="3369410" cy="2244869"/>
          </a:xfrm>
          <a:prstGeom prst="rect">
            <a:avLst/>
          </a:prstGeom>
        </p:spPr>
      </p:pic>
      <p:sp>
        <p:nvSpPr>
          <p:cNvPr id="4" name="AutoShape 2" descr="Наставничеств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2512" y="1096766"/>
            <a:ext cx="3382133" cy="2250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0988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AutoShape 8" descr="https://yunarmy.com/wa-data/public/shop/products/21/38/3821/images/10872/10872.750x0.jpg"/>
          <p:cNvSpPr>
            <a:spLocks noChangeAspect="1" noChangeArrowheads="1"/>
          </p:cNvSpPr>
          <p:nvPr/>
        </p:nvSpPr>
        <p:spPr bwMode="auto">
          <a:xfrm>
            <a:off x="108347" y="-108347"/>
            <a:ext cx="2286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350"/>
          </a:p>
        </p:txBody>
      </p:sp>
      <p:sp>
        <p:nvSpPr>
          <p:cNvPr id="24580" name="AutoShape 14" descr="http://xn--56-emchf.xn--p1ai/uploads/image/322b573685bcc3ca3c3856cc70023954.jpg"/>
          <p:cNvSpPr>
            <a:spLocks noChangeAspect="1" noChangeArrowheads="1"/>
          </p:cNvSpPr>
          <p:nvPr/>
        </p:nvSpPr>
        <p:spPr bwMode="auto">
          <a:xfrm>
            <a:off x="108347" y="-108347"/>
            <a:ext cx="2286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350"/>
          </a:p>
        </p:txBody>
      </p:sp>
      <p:sp>
        <p:nvSpPr>
          <p:cNvPr id="24581" name="AutoShape 28" descr="https://vesti-sevastopol.ru/wp-content/uploads/2019/02/junarmija-1.jpg"/>
          <p:cNvSpPr>
            <a:spLocks noChangeAspect="1" noChangeArrowheads="1"/>
          </p:cNvSpPr>
          <p:nvPr/>
        </p:nvSpPr>
        <p:spPr bwMode="auto">
          <a:xfrm>
            <a:off x="108347" y="-108347"/>
            <a:ext cx="2286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350"/>
          </a:p>
        </p:txBody>
      </p:sp>
      <p:sp>
        <p:nvSpPr>
          <p:cNvPr id="24582" name="Заголовок 1"/>
          <p:cNvSpPr>
            <a:spLocks noGrp="1"/>
          </p:cNvSpPr>
          <p:nvPr>
            <p:ph type="title"/>
          </p:nvPr>
        </p:nvSpPr>
        <p:spPr>
          <a:xfrm>
            <a:off x="1012598" y="267494"/>
            <a:ext cx="8131402" cy="541114"/>
          </a:xfrm>
        </p:spPr>
        <p:txBody>
          <a:bodyPr/>
          <a:lstStyle/>
          <a:p>
            <a:r>
              <a:rPr lang="ru-RU" altLang="ru-RU" sz="1800" b="1" dirty="0">
                <a:solidFill>
                  <a:srgbClr val="A8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ПО ОРГАНИЗАЦИИ ОБЩЕСТВЕННО-ПРОФЕССИОНАЛЬНОГО ОБСУЖДЕНИЯ РОЛИ ПЕДАГОГА В СОВРЕМЕННОМ ОБЩЕСТВЕ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98" y="173157"/>
            <a:ext cx="720000" cy="906670"/>
          </a:xfrm>
          <a:prstGeom prst="rect">
            <a:avLst/>
          </a:prstGeom>
        </p:spPr>
      </p:pic>
      <p:sp>
        <p:nvSpPr>
          <p:cNvPr id="12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69168" y="4803998"/>
            <a:ext cx="2133600" cy="273844"/>
          </a:xfrm>
        </p:spPr>
        <p:txBody>
          <a:bodyPr/>
          <a:lstStyle/>
          <a:p>
            <a:fld id="{770B0964-A6A0-4DFE-8F42-A4408B2C661E}" type="slidenum">
              <a:rPr lang="ru-RU" altLang="ru-RU" sz="1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11</a:t>
            </a:fld>
            <a:endParaRPr lang="ru-RU" alt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Объект 5"/>
          <p:cNvSpPr txBox="1">
            <a:spLocks/>
          </p:cNvSpPr>
          <p:nvPr/>
        </p:nvSpPr>
        <p:spPr>
          <a:xfrm>
            <a:off x="4964390" y="3033012"/>
            <a:ext cx="4038378" cy="1770986"/>
          </a:xfrm>
          <a:prstGeom prst="rect">
            <a:avLst/>
          </a:prstGeom>
        </p:spPr>
        <p:txBody>
          <a:bodyPr/>
          <a:lstStyle>
            <a:lvl1pPr marL="257175" indent="-2571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Arial" charset="0"/>
                <a:cs typeface="Arial" panose="020B0604020202020204" pitchFamily="34" charset="0"/>
              </a:defRPr>
            </a:lvl1pPr>
            <a:lvl2pPr marL="557213" indent="-21431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sz="2100" kern="1200">
                <a:solidFill>
                  <a:schemeClr val="tx1"/>
                </a:solidFill>
                <a:latin typeface="+mn-lt"/>
                <a:ea typeface="Arial" charset="0"/>
                <a:cs typeface="Arial" panose="020B0604020202020204" pitchFamily="34" charset="0"/>
              </a:defRPr>
            </a:lvl2pPr>
            <a:lvl3pPr marL="8572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Arial" charset="0"/>
                <a:cs typeface="Arial" panose="020B0604020202020204" pitchFamily="34" charset="0"/>
              </a:defRPr>
            </a:lvl3pPr>
            <a:lvl4pPr marL="12001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sz="1500" kern="1200">
                <a:solidFill>
                  <a:schemeClr val="tx1"/>
                </a:solidFill>
                <a:latin typeface="+mn-lt"/>
                <a:ea typeface="Arial" charset="0"/>
                <a:cs typeface="Arial" panose="020B0604020202020204" pitchFamily="34" charset="0"/>
              </a:defRPr>
            </a:lvl4pPr>
            <a:lvl5pPr marL="15430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1500" kern="1200">
                <a:solidFill>
                  <a:schemeClr val="tx1"/>
                </a:solidFill>
                <a:latin typeface="+mn-lt"/>
                <a:ea typeface="Arial" charset="0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Августовские педагогические конференции</a:t>
            </a:r>
          </a:p>
          <a:p>
            <a:pPr marL="0" indent="0" algn="r">
              <a:buNone/>
            </a:pP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Август 2023 года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Министерство образования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Тверской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области,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муниципальные органы управления образованием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16437" y="1195512"/>
            <a:ext cx="3744416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«Скажи мне, кто твой учитель...»: круглый стол, посвященный выдающимся педагогам Тверского края в сфере культуры и искусства (для педагогов и студентов по направлению «Педагогическое образование», магистерская программа «Педагогическая деятельность в сфере культуры и искусства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0" indent="0" algn="ctr">
              <a:buNone/>
            </a:pP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Апрель 2023 года</a:t>
            </a:r>
          </a:p>
          <a:p>
            <a:pPr marL="0" indent="0" algn="r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Институт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педагогического образования и социальных технологий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Объект 5"/>
          <p:cNvSpPr txBox="1">
            <a:spLocks/>
          </p:cNvSpPr>
          <p:nvPr/>
        </p:nvSpPr>
        <p:spPr>
          <a:xfrm>
            <a:off x="4964390" y="1275606"/>
            <a:ext cx="4038378" cy="1770986"/>
          </a:xfrm>
          <a:prstGeom prst="rect">
            <a:avLst/>
          </a:prstGeom>
        </p:spPr>
        <p:txBody>
          <a:bodyPr/>
          <a:lstStyle>
            <a:lvl1pPr marL="257175" indent="-2571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Arial" charset="0"/>
                <a:cs typeface="Arial" panose="020B0604020202020204" pitchFamily="34" charset="0"/>
              </a:defRPr>
            </a:lvl1pPr>
            <a:lvl2pPr marL="557213" indent="-21431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sz="2100" kern="1200">
                <a:solidFill>
                  <a:schemeClr val="tx1"/>
                </a:solidFill>
                <a:latin typeface="+mn-lt"/>
                <a:ea typeface="Arial" charset="0"/>
                <a:cs typeface="Arial" panose="020B0604020202020204" pitchFamily="34" charset="0"/>
              </a:defRPr>
            </a:lvl2pPr>
            <a:lvl3pPr marL="8572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Arial" charset="0"/>
                <a:cs typeface="Arial" panose="020B0604020202020204" pitchFamily="34" charset="0"/>
              </a:defRPr>
            </a:lvl3pPr>
            <a:lvl4pPr marL="12001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sz="1500" kern="1200">
                <a:solidFill>
                  <a:schemeClr val="tx1"/>
                </a:solidFill>
                <a:latin typeface="+mn-lt"/>
                <a:ea typeface="Arial" charset="0"/>
                <a:cs typeface="Arial" panose="020B0604020202020204" pitchFamily="34" charset="0"/>
              </a:defRPr>
            </a:lvl4pPr>
            <a:lvl5pPr marL="15430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1500" kern="1200">
                <a:solidFill>
                  <a:schemeClr val="tx1"/>
                </a:solidFill>
                <a:latin typeface="+mn-lt"/>
                <a:ea typeface="Arial" charset="0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Научно-практическая конференция 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для педагогов «Кино и книга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0" indent="0" algn="r">
              <a:buNone/>
            </a:pP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Апрель-май 2023 года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Министерство образования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Тверской области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Наставничество | Муниципальное бюджетное общеобразовательное учреждение  «Школа №60» города Нижнего Новгород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814831"/>
            <a:ext cx="1231761" cy="1231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52251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AutoShape 8" descr="https://yunarmy.com/wa-data/public/shop/products/21/38/3821/images/10872/10872.750x0.jpg"/>
          <p:cNvSpPr>
            <a:spLocks noChangeAspect="1" noChangeArrowheads="1"/>
          </p:cNvSpPr>
          <p:nvPr/>
        </p:nvSpPr>
        <p:spPr bwMode="auto">
          <a:xfrm>
            <a:off x="108347" y="-108347"/>
            <a:ext cx="2286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350"/>
          </a:p>
        </p:txBody>
      </p:sp>
      <p:sp>
        <p:nvSpPr>
          <p:cNvPr id="24580" name="AutoShape 14" descr="http://xn--56-emchf.xn--p1ai/uploads/image/322b573685bcc3ca3c3856cc70023954.jpg"/>
          <p:cNvSpPr>
            <a:spLocks noChangeAspect="1" noChangeArrowheads="1"/>
          </p:cNvSpPr>
          <p:nvPr/>
        </p:nvSpPr>
        <p:spPr bwMode="auto">
          <a:xfrm>
            <a:off x="108347" y="-108347"/>
            <a:ext cx="2286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350"/>
          </a:p>
        </p:txBody>
      </p:sp>
      <p:sp>
        <p:nvSpPr>
          <p:cNvPr id="24581" name="AutoShape 28" descr="https://vesti-sevastopol.ru/wp-content/uploads/2019/02/junarmija-1.jpg"/>
          <p:cNvSpPr>
            <a:spLocks noChangeAspect="1" noChangeArrowheads="1"/>
          </p:cNvSpPr>
          <p:nvPr/>
        </p:nvSpPr>
        <p:spPr bwMode="auto">
          <a:xfrm>
            <a:off x="108347" y="-108347"/>
            <a:ext cx="2286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350"/>
          </a:p>
        </p:txBody>
      </p:sp>
      <p:sp>
        <p:nvSpPr>
          <p:cNvPr id="24582" name="Заголовок 1"/>
          <p:cNvSpPr>
            <a:spLocks noGrp="1"/>
          </p:cNvSpPr>
          <p:nvPr>
            <p:ph type="title"/>
          </p:nvPr>
        </p:nvSpPr>
        <p:spPr>
          <a:xfrm>
            <a:off x="1012598" y="267494"/>
            <a:ext cx="8131402" cy="541114"/>
          </a:xfrm>
        </p:spPr>
        <p:txBody>
          <a:bodyPr/>
          <a:lstStyle/>
          <a:p>
            <a:r>
              <a:rPr lang="ru-RU" altLang="ru-RU" sz="1800" b="1" dirty="0" smtClean="0">
                <a:solidFill>
                  <a:srgbClr val="A8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МЕРОПРИЯТИЯ, ПОСВЯЩЕННЫЕ </a:t>
            </a:r>
            <a:br>
              <a:rPr lang="ru-RU" altLang="ru-RU" sz="1800" b="1" dirty="0" smtClean="0">
                <a:solidFill>
                  <a:srgbClr val="A8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800" b="1" dirty="0" smtClean="0">
                <a:solidFill>
                  <a:srgbClr val="A8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МЕЖДУНАРОДНОМУ ДНЮ УЧИТЕЛЯ</a:t>
            </a:r>
            <a:endParaRPr lang="ru-RU" altLang="ru-RU" sz="1800" b="1" dirty="0">
              <a:solidFill>
                <a:srgbClr val="A8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98" y="173157"/>
            <a:ext cx="720000" cy="906670"/>
          </a:xfrm>
          <a:prstGeom prst="rect">
            <a:avLst/>
          </a:prstGeom>
        </p:spPr>
      </p:pic>
      <p:sp>
        <p:nvSpPr>
          <p:cNvPr id="12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69168" y="4803998"/>
            <a:ext cx="2133600" cy="273844"/>
          </a:xfrm>
        </p:spPr>
        <p:txBody>
          <a:bodyPr/>
          <a:lstStyle/>
          <a:p>
            <a:fld id="{770B0964-A6A0-4DFE-8F42-A4408B2C661E}" type="slidenum">
              <a:rPr lang="ru-RU" altLang="ru-RU" sz="1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12</a:t>
            </a:fld>
            <a:endParaRPr lang="ru-RU" altLang="ru-RU" sz="14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Объект 5"/>
          <p:cNvSpPr txBox="1">
            <a:spLocks/>
          </p:cNvSpPr>
          <p:nvPr/>
        </p:nvSpPr>
        <p:spPr>
          <a:xfrm>
            <a:off x="5503690" y="1347614"/>
            <a:ext cx="3178696" cy="3672408"/>
          </a:xfrm>
          <a:prstGeom prst="rect">
            <a:avLst/>
          </a:prstGeom>
        </p:spPr>
        <p:txBody>
          <a:bodyPr/>
          <a:lstStyle>
            <a:lvl1pPr marL="257175" indent="-2571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Arial" charset="0"/>
                <a:cs typeface="Arial" panose="020B0604020202020204" pitchFamily="34" charset="0"/>
              </a:defRPr>
            </a:lvl1pPr>
            <a:lvl2pPr marL="557213" indent="-21431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sz="2100" kern="1200">
                <a:solidFill>
                  <a:schemeClr val="tx1"/>
                </a:solidFill>
                <a:latin typeface="+mn-lt"/>
                <a:ea typeface="Arial" charset="0"/>
                <a:cs typeface="Arial" panose="020B0604020202020204" pitchFamily="34" charset="0"/>
              </a:defRPr>
            </a:lvl2pPr>
            <a:lvl3pPr marL="8572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Arial" charset="0"/>
                <a:cs typeface="Arial" panose="020B0604020202020204" pitchFamily="34" charset="0"/>
              </a:defRPr>
            </a:lvl3pPr>
            <a:lvl4pPr marL="12001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sz="1500" kern="1200">
                <a:solidFill>
                  <a:schemeClr val="tx1"/>
                </a:solidFill>
                <a:latin typeface="+mn-lt"/>
                <a:ea typeface="Arial" charset="0"/>
                <a:cs typeface="Arial" panose="020B0604020202020204" pitchFamily="34" charset="0"/>
              </a:defRPr>
            </a:lvl4pPr>
            <a:lvl5pPr marL="15430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1500" kern="1200">
                <a:solidFill>
                  <a:schemeClr val="tx1"/>
                </a:solidFill>
                <a:latin typeface="+mn-lt"/>
                <a:ea typeface="Arial" charset="0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813793" y="1236643"/>
            <a:ext cx="335000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5 октября 2023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года</a:t>
            </a:r>
          </a:p>
          <a:p>
            <a:pPr marL="0" indent="0" algn="ctr">
              <a:buNone/>
            </a:pP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Концертные программы, посвященные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Дню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учителя</a:t>
            </a:r>
          </a:p>
          <a:p>
            <a:pPr marL="0" indent="0" algn="ctr">
              <a:buNone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роведение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регионального мероприятия  с участием педагогической общественности «Педагог года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0" indent="0" algn="ctr">
              <a:buNone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Награждение лучших педагогов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200" y="1079827"/>
            <a:ext cx="4752528" cy="35643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06878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AutoShape 8" descr="https://yunarmy.com/wa-data/public/shop/products/21/38/3821/images/10872/10872.750x0.jpg"/>
          <p:cNvSpPr>
            <a:spLocks noChangeAspect="1" noChangeArrowheads="1"/>
          </p:cNvSpPr>
          <p:nvPr/>
        </p:nvSpPr>
        <p:spPr bwMode="auto">
          <a:xfrm>
            <a:off x="108347" y="-108347"/>
            <a:ext cx="2286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350"/>
          </a:p>
        </p:txBody>
      </p:sp>
      <p:sp>
        <p:nvSpPr>
          <p:cNvPr id="24580" name="AutoShape 14" descr="http://xn--56-emchf.xn--p1ai/uploads/image/322b573685bcc3ca3c3856cc70023954.jpg"/>
          <p:cNvSpPr>
            <a:spLocks noChangeAspect="1" noChangeArrowheads="1"/>
          </p:cNvSpPr>
          <p:nvPr/>
        </p:nvSpPr>
        <p:spPr bwMode="auto">
          <a:xfrm>
            <a:off x="108347" y="-108347"/>
            <a:ext cx="2286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350"/>
          </a:p>
        </p:txBody>
      </p:sp>
      <p:sp>
        <p:nvSpPr>
          <p:cNvPr id="24581" name="AutoShape 28" descr="https://vesti-sevastopol.ru/wp-content/uploads/2019/02/junarmija-1.jpg"/>
          <p:cNvSpPr>
            <a:spLocks noChangeAspect="1" noChangeArrowheads="1"/>
          </p:cNvSpPr>
          <p:nvPr/>
        </p:nvSpPr>
        <p:spPr bwMode="auto">
          <a:xfrm>
            <a:off x="108347" y="-108347"/>
            <a:ext cx="2286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350"/>
          </a:p>
        </p:txBody>
      </p:sp>
      <p:sp>
        <p:nvSpPr>
          <p:cNvPr id="24582" name="Заголовок 1"/>
          <p:cNvSpPr>
            <a:spLocks noGrp="1"/>
          </p:cNvSpPr>
          <p:nvPr>
            <p:ph type="title"/>
          </p:nvPr>
        </p:nvSpPr>
        <p:spPr>
          <a:xfrm>
            <a:off x="1012598" y="267494"/>
            <a:ext cx="8131402" cy="541114"/>
          </a:xfrm>
        </p:spPr>
        <p:txBody>
          <a:bodyPr/>
          <a:lstStyle/>
          <a:p>
            <a:r>
              <a:rPr lang="ru-RU" altLang="ru-RU" sz="1800" b="1" dirty="0" smtClean="0">
                <a:solidFill>
                  <a:srgbClr val="A8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ПО ФОРМИРОВАНИЮ ПОЗИТИВНОГО ОБРАЗА ПЕДАГОГА СРЕДСТВАМИ КУЛЬТУРЫ И ИСКУССТВА</a:t>
            </a:r>
            <a:endParaRPr lang="ru-RU" altLang="ru-RU" sz="1800" b="1" dirty="0">
              <a:solidFill>
                <a:srgbClr val="A8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98" y="173157"/>
            <a:ext cx="720000" cy="906670"/>
          </a:xfrm>
          <a:prstGeom prst="rect">
            <a:avLst/>
          </a:prstGeom>
        </p:spPr>
      </p:pic>
      <p:sp>
        <p:nvSpPr>
          <p:cNvPr id="12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69168" y="4803998"/>
            <a:ext cx="2133600" cy="273844"/>
          </a:xfrm>
        </p:spPr>
        <p:txBody>
          <a:bodyPr/>
          <a:lstStyle/>
          <a:p>
            <a:fld id="{770B0964-A6A0-4DFE-8F42-A4408B2C661E}" type="slidenum">
              <a:rPr lang="ru-RU" altLang="ru-RU" sz="1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13</a:t>
            </a:fld>
            <a:endParaRPr lang="ru-RU" altLang="ru-RU" sz="14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Объект 5"/>
          <p:cNvSpPr txBox="1">
            <a:spLocks/>
          </p:cNvSpPr>
          <p:nvPr/>
        </p:nvSpPr>
        <p:spPr>
          <a:xfrm>
            <a:off x="1187624" y="1347614"/>
            <a:ext cx="7494762" cy="3672408"/>
          </a:xfrm>
          <a:prstGeom prst="rect">
            <a:avLst/>
          </a:prstGeom>
        </p:spPr>
        <p:txBody>
          <a:bodyPr/>
          <a:lstStyle>
            <a:lvl1pPr marL="257175" indent="-2571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Arial" charset="0"/>
                <a:cs typeface="Arial" panose="020B0604020202020204" pitchFamily="34" charset="0"/>
              </a:defRPr>
            </a:lvl1pPr>
            <a:lvl2pPr marL="557213" indent="-21431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sz="2100" kern="1200">
                <a:solidFill>
                  <a:schemeClr val="tx1"/>
                </a:solidFill>
                <a:latin typeface="+mn-lt"/>
                <a:ea typeface="Arial" charset="0"/>
                <a:cs typeface="Arial" panose="020B0604020202020204" pitchFamily="34" charset="0"/>
              </a:defRPr>
            </a:lvl2pPr>
            <a:lvl3pPr marL="8572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Arial" charset="0"/>
                <a:cs typeface="Arial" panose="020B0604020202020204" pitchFamily="34" charset="0"/>
              </a:defRPr>
            </a:lvl3pPr>
            <a:lvl4pPr marL="12001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sz="1500" kern="1200">
                <a:solidFill>
                  <a:schemeClr val="tx1"/>
                </a:solidFill>
                <a:latin typeface="+mn-lt"/>
                <a:ea typeface="Arial" charset="0"/>
                <a:cs typeface="Arial" panose="020B0604020202020204" pitchFamily="34" charset="0"/>
              </a:defRPr>
            </a:lvl4pPr>
            <a:lvl5pPr marL="15430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1500" kern="1200">
                <a:solidFill>
                  <a:schemeClr val="tx1"/>
                </a:solidFill>
                <a:latin typeface="+mn-lt"/>
                <a:ea typeface="Arial" charset="0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29792"/>
              </p:ext>
            </p:extLst>
          </p:nvPr>
        </p:nvGraphicFramePr>
        <p:xfrm>
          <a:off x="647445" y="1310404"/>
          <a:ext cx="8229600" cy="307349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8229600">
                  <a:extLst>
                    <a:ext uri="{9D8B030D-6E8A-4147-A177-3AD203B41FA5}">
                      <a16:colId xmlns:a16="http://schemas.microsoft.com/office/drawing/2014/main" val="2679108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396000" indent="-285750" algn="just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Региональный конкурс педагогического мастерства «Радость дарящие»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400371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96000" indent="-285750" algn="just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Фотовыставка «Веселые мгновения школьных перемен», «Улыбка учителя»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779054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96000" indent="-285750" algn="just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Праздничный концерт, посвященный Дню педагога и наставника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24883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96000" indent="-285750" algn="just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Фото-выставка «Трудовые будни педагога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»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40411867"/>
                  </a:ext>
                </a:extLst>
              </a:tr>
              <a:tr h="604618">
                <a:tc>
                  <a:txBody>
                    <a:bodyPr/>
                    <a:lstStyle/>
                    <a:p>
                      <a:pPr marL="396000" indent="-285750" algn="just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Выставка-история «Как учились в старину» (о первых школах на Руси, либо о том, как учились в античные и средние века, в век просвещения)</a:t>
                      </a: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2827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96000" indent="-285750" algn="just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Областная концертная программа «Призвание», посвященная Дню учителя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413593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96000" indent="-285750" algn="just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Кинопоказ художественных фильмов об учителях (профессии учителя) 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52792249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084168" y="4383902"/>
            <a:ext cx="23070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 года</a:t>
            </a:r>
          </a:p>
        </p:txBody>
      </p:sp>
    </p:spTree>
    <p:extLst>
      <p:ext uri="{BB962C8B-B14F-4D97-AF65-F5344CB8AC3E}">
        <p14:creationId xmlns:p14="http://schemas.microsoft.com/office/powerpoint/2010/main" val="6160419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AutoShape 8" descr="https://yunarmy.com/wa-data/public/shop/products/21/38/3821/images/10872/10872.750x0.jpg"/>
          <p:cNvSpPr>
            <a:spLocks noChangeAspect="1" noChangeArrowheads="1"/>
          </p:cNvSpPr>
          <p:nvPr/>
        </p:nvSpPr>
        <p:spPr bwMode="auto">
          <a:xfrm>
            <a:off x="108347" y="-108347"/>
            <a:ext cx="2286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350"/>
          </a:p>
        </p:txBody>
      </p:sp>
      <p:sp>
        <p:nvSpPr>
          <p:cNvPr id="24580" name="AutoShape 14" descr="http://xn--56-emchf.xn--p1ai/uploads/image/322b573685bcc3ca3c3856cc70023954.jpg"/>
          <p:cNvSpPr>
            <a:spLocks noChangeAspect="1" noChangeArrowheads="1"/>
          </p:cNvSpPr>
          <p:nvPr/>
        </p:nvSpPr>
        <p:spPr bwMode="auto">
          <a:xfrm>
            <a:off x="108347" y="-108347"/>
            <a:ext cx="2286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350"/>
          </a:p>
        </p:txBody>
      </p:sp>
      <p:sp>
        <p:nvSpPr>
          <p:cNvPr id="24581" name="AutoShape 28" descr="https://vesti-sevastopol.ru/wp-content/uploads/2019/02/junarmija-1.jpg"/>
          <p:cNvSpPr>
            <a:spLocks noChangeAspect="1" noChangeArrowheads="1"/>
          </p:cNvSpPr>
          <p:nvPr/>
        </p:nvSpPr>
        <p:spPr bwMode="auto">
          <a:xfrm>
            <a:off x="108347" y="-108347"/>
            <a:ext cx="2286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350"/>
          </a:p>
        </p:txBody>
      </p:sp>
      <p:sp>
        <p:nvSpPr>
          <p:cNvPr id="24582" name="Заголовок 1"/>
          <p:cNvSpPr>
            <a:spLocks noGrp="1"/>
          </p:cNvSpPr>
          <p:nvPr>
            <p:ph type="title"/>
          </p:nvPr>
        </p:nvSpPr>
        <p:spPr>
          <a:xfrm>
            <a:off x="1012598" y="267494"/>
            <a:ext cx="8131402" cy="541114"/>
          </a:xfrm>
        </p:spPr>
        <p:txBody>
          <a:bodyPr/>
          <a:lstStyle/>
          <a:p>
            <a:r>
              <a:rPr lang="ru-RU" altLang="ru-RU" sz="1800" b="1" dirty="0" smtClean="0">
                <a:solidFill>
                  <a:srgbClr val="A8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С ОБУЧАЮЩИМИСЯ В ОБРАЗОВАТЕЛЬНЫХ ОРГАНИЗАЦИЯХ</a:t>
            </a:r>
            <a:endParaRPr lang="ru-RU" altLang="ru-RU" sz="1800" b="1" dirty="0">
              <a:solidFill>
                <a:srgbClr val="A8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84" name="Прямоугольник 42"/>
          <p:cNvSpPr>
            <a:spLocks noChangeArrowheads="1"/>
          </p:cNvSpPr>
          <p:nvPr/>
        </p:nvSpPr>
        <p:spPr bwMode="auto">
          <a:xfrm>
            <a:off x="4644008" y="970347"/>
            <a:ext cx="4523037" cy="1592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ts val="300"/>
              </a:spcAft>
              <a:buFontTx/>
              <a:buNone/>
            </a:pPr>
            <a:r>
              <a:rPr lang="ru-RU" altLang="ru-RU" sz="1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с обучающимися</a:t>
            </a:r>
            <a:r>
              <a:rPr lang="ru-RU" altLang="ru-RU" sz="1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>
              <a:spcBef>
                <a:spcPct val="0"/>
              </a:spcBef>
              <a:spcAft>
                <a:spcPts val="300"/>
              </a:spcAft>
              <a:buFont typeface="Symbol" panose="05050102010706020507" pitchFamily="18" charset="2"/>
              <a:buChar char="-"/>
            </a:pPr>
            <a:r>
              <a:rPr lang="ru-RU" altLang="ru-RU" sz="1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исследовательские </a:t>
            </a:r>
            <a:r>
              <a:rPr lang="ru-RU" altLang="ru-RU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и </a:t>
            </a:r>
            <a:r>
              <a:rPr lang="ru-RU" altLang="ru-RU" sz="1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доклады по истории учительства; </a:t>
            </a:r>
            <a:endParaRPr lang="ru-RU" altLang="ru-RU" sz="1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ct val="0"/>
              </a:spcBef>
              <a:spcAft>
                <a:spcPts val="300"/>
              </a:spcAft>
              <a:buFont typeface="Symbol" panose="05050102010706020507" pitchFamily="18" charset="2"/>
              <a:buChar char="-"/>
            </a:pPr>
            <a:r>
              <a:rPr lang="ru-RU" altLang="ru-RU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конференции</a:t>
            </a:r>
            <a:r>
              <a:rPr lang="ru-RU" altLang="ru-RU" sz="1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spcBef>
                <a:spcPct val="0"/>
              </a:spcBef>
              <a:spcAft>
                <a:spcPts val="300"/>
              </a:spcAft>
              <a:buFont typeface="Symbol" panose="05050102010706020507" pitchFamily="18" charset="2"/>
              <a:buChar char="-"/>
            </a:pPr>
            <a:r>
              <a:rPr lang="ru-RU" altLang="ru-RU" sz="1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конкурсы;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98" y="173157"/>
            <a:ext cx="720000" cy="906670"/>
          </a:xfrm>
          <a:prstGeom prst="rect">
            <a:avLst/>
          </a:prstGeom>
        </p:spPr>
      </p:pic>
      <p:sp>
        <p:nvSpPr>
          <p:cNvPr id="12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69168" y="4803998"/>
            <a:ext cx="2133600" cy="273844"/>
          </a:xfrm>
        </p:spPr>
        <p:txBody>
          <a:bodyPr/>
          <a:lstStyle/>
          <a:p>
            <a:fld id="{770B0964-A6A0-4DFE-8F42-A4408B2C661E}" type="slidenum">
              <a:rPr lang="ru-RU" altLang="ru-RU" sz="1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14</a:t>
            </a:fld>
            <a:endParaRPr lang="ru-RU" altLang="ru-RU" sz="14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4" descr="https://orioncentr.ru/wp-content/uploads/2021/02/IMG_2091-scaled.jpg">
            <a:extLst>
              <a:ext uri="{FF2B5EF4-FFF2-40B4-BE49-F238E27FC236}">
                <a16:creationId xmlns:a16="http://schemas.microsoft.com/office/drawing/2014/main" id="{BC75C2BB-A649-40F2-8367-91DB5EBD88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931789"/>
            <a:ext cx="3096344" cy="1937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7182" y="973954"/>
            <a:ext cx="3086786" cy="2204237"/>
          </a:xfrm>
          <a:prstGeom prst="rect">
            <a:avLst/>
          </a:prstGeom>
        </p:spPr>
      </p:pic>
      <p:sp>
        <p:nvSpPr>
          <p:cNvPr id="16" name="Прямоугольник 42"/>
          <p:cNvSpPr>
            <a:spLocks noChangeArrowheads="1"/>
          </p:cNvSpPr>
          <p:nvPr/>
        </p:nvSpPr>
        <p:spPr bwMode="auto">
          <a:xfrm>
            <a:off x="899592" y="3343537"/>
            <a:ext cx="4955085" cy="1315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285750" indent="-285750">
              <a:spcBef>
                <a:spcPct val="0"/>
              </a:spcBef>
              <a:spcAft>
                <a:spcPts val="300"/>
              </a:spcAft>
              <a:buFont typeface="Symbol" panose="05050102010706020507" pitchFamily="18" charset="2"/>
              <a:buChar char="-"/>
            </a:pPr>
            <a:r>
              <a:rPr lang="ru-RU" altLang="ru-RU" sz="1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флешмобы</a:t>
            </a:r>
            <a:r>
              <a:rPr lang="ru-RU" altLang="ru-RU" sz="1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altLang="ru-RU" sz="1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ct val="0"/>
              </a:spcBef>
              <a:spcAft>
                <a:spcPts val="300"/>
              </a:spcAft>
              <a:buFont typeface="Symbol" panose="05050102010706020507" pitchFamily="18" charset="2"/>
              <a:buChar char="-"/>
            </a:pPr>
            <a:r>
              <a:rPr lang="ru-RU" altLang="ru-RU" sz="1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видеопоздравления;</a:t>
            </a:r>
          </a:p>
          <a:p>
            <a:pPr marL="285750" indent="-285750">
              <a:spcBef>
                <a:spcPct val="0"/>
              </a:spcBef>
              <a:spcAft>
                <a:spcPts val="300"/>
              </a:spcAft>
              <a:buFont typeface="Symbol" panose="05050102010706020507" pitchFamily="18" charset="2"/>
              <a:buChar char="-"/>
            </a:pPr>
            <a:r>
              <a:rPr lang="ru-RU" altLang="ru-RU" sz="1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просмотр кинофильмов;</a:t>
            </a:r>
          </a:p>
          <a:p>
            <a:pPr marL="285750" indent="-285750">
              <a:spcBef>
                <a:spcPct val="0"/>
              </a:spcBef>
              <a:spcAft>
                <a:spcPts val="300"/>
              </a:spcAft>
              <a:buFont typeface="Symbol" panose="05050102010706020507" pitchFamily="18" charset="2"/>
              <a:buChar char="-"/>
            </a:pPr>
            <a:r>
              <a:rPr lang="ru-RU" altLang="ru-RU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выставки </a:t>
            </a:r>
            <a:r>
              <a:rPr lang="ru-RU" altLang="ru-RU" sz="1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рисунков</a:t>
            </a:r>
            <a:endParaRPr lang="ru-RU" altLang="ru-RU" sz="1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522EF4-1242-4F83-8B32-EDCAE45C01A0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771800" y="3358337"/>
            <a:ext cx="2722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Флэшмобы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акции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56344" y="762643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Конкурсы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97237" y="3742816"/>
            <a:ext cx="5744083" cy="1245220"/>
          </a:xfrm>
          <a:prstGeom prst="roundRect">
            <a:avLst/>
          </a:prstGeom>
          <a:noFill/>
          <a:ln w="31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892" indent="-342892" algn="just">
              <a:buFont typeface="Courier New" panose="02070309020205020404" pitchFamily="49" charset="0"/>
              <a:buChar char="o"/>
            </a:pP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Флэшмоб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наставников и образовательных групп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Дорогу педагогу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участия во Всероссийской акции «Учитель большой страны. Время сказать педагогу «Спасибо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70584" y="1161971"/>
            <a:ext cx="5726597" cy="2230371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эссе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любимом учителе хочу рассказать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художественного творчества «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Сопричастие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конкурс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фотографий «Ваш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труд, как жизнь, бесценен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конкурс исследовательских работ «Школьные династии. Наши наставники - наши друзья - наши учителя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715683" y="2802141"/>
            <a:ext cx="2304256" cy="2185895"/>
          </a:xfrm>
          <a:prstGeom prst="roundRect">
            <a:avLst/>
          </a:prstGeom>
          <a:noFill/>
          <a:ln w="31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Региональная площадка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студентов «Школа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Рачинского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Онлайн-выставка детского рисунка «Сердце педагога теплом согрею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97181" y="1858376"/>
            <a:ext cx="27062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площадки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выставки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98" y="173157"/>
            <a:ext cx="720000" cy="90667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145936" y="90042"/>
            <a:ext cx="78740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b="1" dirty="0">
                <a:solidFill>
                  <a:srgbClr val="A8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С ОБУЧАЮЩИМИСЯ В ОБРАЗОВАТЕЛЬНЫХ ОРГАНИЗАЦИЯХ</a:t>
            </a:r>
            <a:endParaRPr lang="ru-RU" dirty="0"/>
          </a:p>
        </p:txBody>
      </p:sp>
      <p:pic>
        <p:nvPicPr>
          <p:cNvPr id="5122" name="Picture 2" descr="Профориентационные мероприятия с учащимися 10-11 классов - Оренбургский  Государственный Педагогический Университет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9065" y="439080"/>
            <a:ext cx="2082469" cy="1385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0852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AutoShape 8" descr="https://yunarmy.com/wa-data/public/shop/products/21/38/3821/images/10872/10872.750x0.jpg"/>
          <p:cNvSpPr>
            <a:spLocks noChangeAspect="1" noChangeArrowheads="1"/>
          </p:cNvSpPr>
          <p:nvPr/>
        </p:nvSpPr>
        <p:spPr bwMode="auto">
          <a:xfrm>
            <a:off x="108347" y="-108347"/>
            <a:ext cx="2286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350"/>
          </a:p>
        </p:txBody>
      </p:sp>
      <p:sp>
        <p:nvSpPr>
          <p:cNvPr id="24580" name="AutoShape 14" descr="http://xn--56-emchf.xn--p1ai/uploads/image/322b573685bcc3ca3c3856cc70023954.jpg"/>
          <p:cNvSpPr>
            <a:spLocks noChangeAspect="1" noChangeArrowheads="1"/>
          </p:cNvSpPr>
          <p:nvPr/>
        </p:nvSpPr>
        <p:spPr bwMode="auto">
          <a:xfrm>
            <a:off x="108347" y="-108347"/>
            <a:ext cx="2286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350"/>
          </a:p>
        </p:txBody>
      </p:sp>
      <p:sp>
        <p:nvSpPr>
          <p:cNvPr id="24581" name="AutoShape 28" descr="https://vesti-sevastopol.ru/wp-content/uploads/2019/02/junarmija-1.jpg"/>
          <p:cNvSpPr>
            <a:spLocks noChangeAspect="1" noChangeArrowheads="1"/>
          </p:cNvSpPr>
          <p:nvPr/>
        </p:nvSpPr>
        <p:spPr bwMode="auto">
          <a:xfrm>
            <a:off x="108347" y="-108347"/>
            <a:ext cx="2286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350"/>
          </a:p>
        </p:txBody>
      </p:sp>
      <p:sp>
        <p:nvSpPr>
          <p:cNvPr id="24582" name="Заголовок 1"/>
          <p:cNvSpPr>
            <a:spLocks noGrp="1"/>
          </p:cNvSpPr>
          <p:nvPr>
            <p:ph type="title"/>
          </p:nvPr>
        </p:nvSpPr>
        <p:spPr>
          <a:xfrm>
            <a:off x="1012598" y="267494"/>
            <a:ext cx="8131402" cy="541114"/>
          </a:xfrm>
        </p:spPr>
        <p:txBody>
          <a:bodyPr/>
          <a:lstStyle/>
          <a:p>
            <a:r>
              <a:rPr lang="ru-RU" altLang="ru-RU" sz="1800" b="1" dirty="0" smtClean="0">
                <a:solidFill>
                  <a:srgbClr val="A8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ПО ФОРМИРОВАНИЮ ПОЗИТИВНОГО ОБРАЗА ПЕДАГОГА С ПОМОЩЬЮ СРЕДСТВ МАССОВОЙ ИНФОРМАЦИИ</a:t>
            </a:r>
            <a:endParaRPr lang="ru-RU" altLang="ru-RU" sz="1800" b="1" dirty="0">
              <a:solidFill>
                <a:srgbClr val="A8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98" y="173157"/>
            <a:ext cx="720000" cy="906670"/>
          </a:xfrm>
          <a:prstGeom prst="rect">
            <a:avLst/>
          </a:prstGeom>
        </p:spPr>
      </p:pic>
      <p:sp>
        <p:nvSpPr>
          <p:cNvPr id="12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69168" y="4803998"/>
            <a:ext cx="2133600" cy="273844"/>
          </a:xfrm>
        </p:spPr>
        <p:txBody>
          <a:bodyPr/>
          <a:lstStyle/>
          <a:p>
            <a:fld id="{770B0964-A6A0-4DFE-8F42-A4408B2C661E}" type="slidenum">
              <a:rPr lang="ru-RU" altLang="ru-RU" sz="1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16</a:t>
            </a:fld>
            <a:endParaRPr lang="ru-RU" altLang="ru-RU" sz="14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Объект 5"/>
          <p:cNvSpPr txBox="1">
            <a:spLocks/>
          </p:cNvSpPr>
          <p:nvPr/>
        </p:nvSpPr>
        <p:spPr>
          <a:xfrm>
            <a:off x="1187624" y="1347614"/>
            <a:ext cx="7494762" cy="3672408"/>
          </a:xfrm>
          <a:prstGeom prst="rect">
            <a:avLst/>
          </a:prstGeom>
        </p:spPr>
        <p:txBody>
          <a:bodyPr/>
          <a:lstStyle>
            <a:lvl1pPr marL="257175" indent="-2571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Arial" charset="0"/>
                <a:cs typeface="Arial" panose="020B0604020202020204" pitchFamily="34" charset="0"/>
              </a:defRPr>
            </a:lvl1pPr>
            <a:lvl2pPr marL="557213" indent="-21431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sz="2100" kern="1200">
                <a:solidFill>
                  <a:schemeClr val="tx1"/>
                </a:solidFill>
                <a:latin typeface="+mn-lt"/>
                <a:ea typeface="Arial" charset="0"/>
                <a:cs typeface="Arial" panose="020B0604020202020204" pitchFamily="34" charset="0"/>
              </a:defRPr>
            </a:lvl2pPr>
            <a:lvl3pPr marL="8572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Arial" charset="0"/>
                <a:cs typeface="Arial" panose="020B0604020202020204" pitchFamily="34" charset="0"/>
              </a:defRPr>
            </a:lvl3pPr>
            <a:lvl4pPr marL="12001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sz="1500" kern="1200">
                <a:solidFill>
                  <a:schemeClr val="tx1"/>
                </a:solidFill>
                <a:latin typeface="+mn-lt"/>
                <a:ea typeface="Arial" charset="0"/>
                <a:cs typeface="Arial" panose="020B0604020202020204" pitchFamily="34" charset="0"/>
              </a:defRPr>
            </a:lvl4pPr>
            <a:lvl5pPr marL="15430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1500" kern="1200">
                <a:solidFill>
                  <a:schemeClr val="tx1"/>
                </a:solidFill>
                <a:latin typeface="+mn-lt"/>
                <a:ea typeface="Arial" charset="0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084168" y="4434666"/>
            <a:ext cx="23070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 года</a:t>
            </a:r>
          </a:p>
        </p:txBody>
      </p:sp>
      <p:pic>
        <p:nvPicPr>
          <p:cNvPr id="6148" name="Picture 4" descr="Учрежденные СМ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0558" y="1263832"/>
            <a:ext cx="1776848" cy="1330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9632" y="3075806"/>
            <a:ext cx="2857500" cy="18002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9632" y="983684"/>
            <a:ext cx="2857500" cy="190153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93596" y="983683"/>
            <a:ext cx="2375572" cy="183164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34447" y="3024903"/>
            <a:ext cx="3581400" cy="127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8755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20593</TotalTime>
  <Words>900</Words>
  <Application>Microsoft Office PowerPoint</Application>
  <PresentationFormat>Экран (16:9)</PresentationFormat>
  <Paragraphs>164</Paragraphs>
  <Slides>16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Microsoft YaHei</vt:lpstr>
      <vt:lpstr>Arial</vt:lpstr>
      <vt:lpstr>Calibri</vt:lpstr>
      <vt:lpstr>Courier New</vt:lpstr>
      <vt:lpstr>Symbol</vt:lpstr>
      <vt:lpstr>Times New Roman</vt:lpstr>
      <vt:lpstr>Тема Office</vt:lpstr>
      <vt:lpstr>О плане мероприятий по подготовке и проведению  в Тверской области в 2023 году Года педагога и наставника</vt:lpstr>
      <vt:lpstr>Презентация PowerPoint</vt:lpstr>
      <vt:lpstr>Презентация PowerPoint</vt:lpstr>
      <vt:lpstr>Презентация PowerPoint</vt:lpstr>
      <vt:lpstr>ОРГАНИЗАЦИОННЫЕ МЕРОПРИЯТИЯ ПО ПОДГОТОВКЕ И ОТКРЫТИЮ ГОДА ПЕДАГОГА И НАСТАВНИКА</vt:lpstr>
      <vt:lpstr>МЕРОПРИЯТИЯ, НАПРАВЛЕННЫЕ НА РАЗВИТИЕ ПЕДАГОГИЧЕСКИХ СООБЩЕСТВ</vt:lpstr>
      <vt:lpstr>МЕРОПРИЯТИЯ, НАПРАВЛЕННЫЕ НА РАЗВИТИЕ ПЕДАГОГИЧЕСКИХ СООБЩЕСТВ</vt:lpstr>
      <vt:lpstr>МЕРОПРИЯТИЯ, НАПРАВЛЕННЫЕ НА РАЗВИТИЕ ПЕДАГОГИЧЕСКИХ СООБЩЕСТВ</vt:lpstr>
      <vt:lpstr>МЕРОПРИЯТИЯ ПО ОРГАНИЗАЦИИ ОБЩЕСТВЕННО-ПРОФЕССИОНАЛЬНОГО ОБСУЖДЕНИЯ РОЛИ ПЕДАГОГА В СОВРЕМЕННОМ ОБЩЕСТВЕ</vt:lpstr>
      <vt:lpstr>МЕРОПРИЯТИЯ ПО ОРГАНИЗАЦИИ ОБЩЕСТВЕННО-ПРОФЕССИОНАЛЬНОГО ОБСУЖДЕНИЯ РОЛИ ПЕДАГОГА В СОВРЕМЕННОМ ОБЩЕСТВЕ</vt:lpstr>
      <vt:lpstr>МЕРОПРИЯТИЯ ПО ОРГАНИЗАЦИИ ОБЩЕСТВЕННО-ПРОФЕССИОНАЛЬНОГО ОБСУЖДЕНИЯ РОЛИ ПЕДАГОГА В СОВРЕМЕННОМ ОБЩЕСТВЕ</vt:lpstr>
      <vt:lpstr>МЕРОПРИЯТИЯ, ПОСВЯЩЕННЫЕ  МЕЖДУНАРОДНОМУ ДНЮ УЧИТЕЛЯ</vt:lpstr>
      <vt:lpstr>МЕРОПРИЯТИЯ ПО ФОРМИРОВАНИЮ ПОЗИТИВНОГО ОБРАЗА ПЕДАГОГА СРЕДСТВАМИ КУЛЬТУРЫ И ИСКУССТВА</vt:lpstr>
      <vt:lpstr>МЕРОПРИЯТИЯ С ОБУЧАЮЩИМИСЯ В ОБРАЗОВАТЕЛЬНЫХ ОРГАНИЗАЦИЯХ</vt:lpstr>
      <vt:lpstr>Презентация PowerPoint</vt:lpstr>
      <vt:lpstr>МЕРОПРИЯТИЯ ПО ФОРМИРОВАНИЮ ПОЗИТИВНОГО ОБРАЗА ПЕДАГОГА С ПОМОЩЬЮ СРЕДСТВ МАССОВОЙ ИНФОРМАЦИИ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КОМИТЕТ ПО ДЕЛАМ МОЛОДЕЖИ ТВЕРСКОЙ ОБЛАСТИ</dc:title>
  <dc:creator>Дарья Лаврикова</dc:creator>
  <cp:lastModifiedBy>Evgenyay Aleksandrovna Veselkova1</cp:lastModifiedBy>
  <cp:revision>2272</cp:revision>
  <cp:lastPrinted>2022-12-14T18:25:05Z</cp:lastPrinted>
  <dcterms:created xsi:type="dcterms:W3CDTF">2017-05-26T08:23:10Z</dcterms:created>
  <dcterms:modified xsi:type="dcterms:W3CDTF">2022-12-22T06:57:43Z</dcterms:modified>
</cp:coreProperties>
</file>